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7" r:id="rId2"/>
  </p:sldMasterIdLst>
  <p:notesMasterIdLst>
    <p:notesMasterId r:id="rId104"/>
  </p:notesMasterIdLst>
  <p:handoutMasterIdLst>
    <p:handoutMasterId r:id="rId105"/>
  </p:handoutMasterIdLst>
  <p:sldIdLst>
    <p:sldId id="259" r:id="rId3"/>
    <p:sldId id="1048" r:id="rId4"/>
    <p:sldId id="1289" r:id="rId5"/>
    <p:sldId id="1313" r:id="rId6"/>
    <p:sldId id="1288" r:id="rId7"/>
    <p:sldId id="1292" r:id="rId8"/>
    <p:sldId id="1293" r:id="rId9"/>
    <p:sldId id="1294" r:id="rId10"/>
    <p:sldId id="1295" r:id="rId11"/>
    <p:sldId id="1296" r:id="rId12"/>
    <p:sldId id="1297" r:id="rId13"/>
    <p:sldId id="1298" r:id="rId14"/>
    <p:sldId id="1299" r:id="rId15"/>
    <p:sldId id="1300" r:id="rId16"/>
    <p:sldId id="1301" r:id="rId17"/>
    <p:sldId id="1302" r:id="rId18"/>
    <p:sldId id="1303" r:id="rId19"/>
    <p:sldId id="1304" r:id="rId20"/>
    <p:sldId id="1305" r:id="rId21"/>
    <p:sldId id="1306" r:id="rId22"/>
    <p:sldId id="1307" r:id="rId23"/>
    <p:sldId id="1308" r:id="rId24"/>
    <p:sldId id="1309" r:id="rId25"/>
    <p:sldId id="1311" r:id="rId26"/>
    <p:sldId id="1310" r:id="rId27"/>
    <p:sldId id="1312" r:id="rId28"/>
    <p:sldId id="1228" r:id="rId29"/>
    <p:sldId id="1290" r:id="rId30"/>
    <p:sldId id="1314" r:id="rId31"/>
    <p:sldId id="1315" r:id="rId32"/>
    <p:sldId id="1316" r:id="rId33"/>
    <p:sldId id="1291" r:id="rId34"/>
    <p:sldId id="1319" r:id="rId35"/>
    <p:sldId id="1318" r:id="rId36"/>
    <p:sldId id="1320" r:id="rId37"/>
    <p:sldId id="1321" r:id="rId38"/>
    <p:sldId id="1322" r:id="rId39"/>
    <p:sldId id="1323" r:id="rId40"/>
    <p:sldId id="1324" r:id="rId41"/>
    <p:sldId id="1325" r:id="rId42"/>
    <p:sldId id="1326" r:id="rId43"/>
    <p:sldId id="1327" r:id="rId44"/>
    <p:sldId id="1328" r:id="rId45"/>
    <p:sldId id="1329" r:id="rId46"/>
    <p:sldId id="1330" r:id="rId47"/>
    <p:sldId id="1331" r:id="rId48"/>
    <p:sldId id="1332" r:id="rId49"/>
    <p:sldId id="1333" r:id="rId50"/>
    <p:sldId id="1335" r:id="rId51"/>
    <p:sldId id="1334" r:id="rId52"/>
    <p:sldId id="1336" r:id="rId53"/>
    <p:sldId id="1337" r:id="rId54"/>
    <p:sldId id="1338" r:id="rId55"/>
    <p:sldId id="1339" r:id="rId56"/>
    <p:sldId id="1340" r:id="rId57"/>
    <p:sldId id="1341" r:id="rId58"/>
    <p:sldId id="1342" r:id="rId59"/>
    <p:sldId id="1344" r:id="rId60"/>
    <p:sldId id="1345" r:id="rId61"/>
    <p:sldId id="1343" r:id="rId62"/>
    <p:sldId id="1346" r:id="rId63"/>
    <p:sldId id="1347" r:id="rId64"/>
    <p:sldId id="1348" r:id="rId65"/>
    <p:sldId id="1349" r:id="rId66"/>
    <p:sldId id="1350" r:id="rId67"/>
    <p:sldId id="1351" r:id="rId68"/>
    <p:sldId id="1352" r:id="rId69"/>
    <p:sldId id="1353" r:id="rId70"/>
    <p:sldId id="1354" r:id="rId71"/>
    <p:sldId id="1355" r:id="rId72"/>
    <p:sldId id="1356" r:id="rId73"/>
    <p:sldId id="1357" r:id="rId74"/>
    <p:sldId id="1358" r:id="rId75"/>
    <p:sldId id="1360" r:id="rId76"/>
    <p:sldId id="1362" r:id="rId77"/>
    <p:sldId id="1361" r:id="rId78"/>
    <p:sldId id="1363" r:id="rId79"/>
    <p:sldId id="1364" r:id="rId80"/>
    <p:sldId id="1365" r:id="rId81"/>
    <p:sldId id="1366" r:id="rId82"/>
    <p:sldId id="1367" r:id="rId83"/>
    <p:sldId id="1369" r:id="rId84"/>
    <p:sldId id="1368" r:id="rId85"/>
    <p:sldId id="1370" r:id="rId86"/>
    <p:sldId id="1371" r:id="rId87"/>
    <p:sldId id="1359" r:id="rId88"/>
    <p:sldId id="1372" r:id="rId89"/>
    <p:sldId id="1373" r:id="rId90"/>
    <p:sldId id="1374" r:id="rId91"/>
    <p:sldId id="1375" r:id="rId92"/>
    <p:sldId id="1376" r:id="rId93"/>
    <p:sldId id="1377" r:id="rId94"/>
    <p:sldId id="1378" r:id="rId95"/>
    <p:sldId id="1379" r:id="rId96"/>
    <p:sldId id="1380" r:id="rId97"/>
    <p:sldId id="1381" r:id="rId98"/>
    <p:sldId id="1382" r:id="rId99"/>
    <p:sldId id="1383" r:id="rId100"/>
    <p:sldId id="1384" r:id="rId101"/>
    <p:sldId id="1385" r:id="rId102"/>
    <p:sldId id="1386" r:id="rId10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extLst>
    <p:ext uri="{EFAFB233-063F-42B5-8137-9DF3F51BA10A}">
      <p15:sldGuideLst xmlns:p15="http://schemas.microsoft.com/office/powerpoint/2012/main">
        <p15:guide id="1" orient="horz" pos="1643">
          <p15:clr>
            <a:srgbClr val="A4A3A4"/>
          </p15:clr>
        </p15:guide>
        <p15:guide id="2" pos="290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ECEEF3"/>
    <a:srgbClr val="CCCCCC"/>
    <a:srgbClr val="FCECE8"/>
    <a:srgbClr val="FFFFFF"/>
    <a:srgbClr val="818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45" autoAdjust="0"/>
    <p:restoredTop sz="64573" autoAdjust="0"/>
  </p:normalViewPr>
  <p:slideViewPr>
    <p:cSldViewPr snapToGrid="0" showGuides="1">
      <p:cViewPr varScale="1">
        <p:scale>
          <a:sx n="73" d="100"/>
          <a:sy n="73" d="100"/>
        </p:scale>
        <p:origin x="1555" y="43"/>
      </p:cViewPr>
      <p:guideLst>
        <p:guide orient="horz" pos="1643"/>
        <p:guide pos="2903"/>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presProps" Target="presProps.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s-VE" dirty="0">
              <a:uFillTx/>
            </a:endParaRP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B998BAE2-6C42-43CB-9793-2376CA1590EB}" type="datetimeFigureOut">
              <a:rPr lang="es-VE" smtClean="0">
                <a:uFillTx/>
              </a:rPr>
              <a:t>25/3/2022</a:t>
            </a:fld>
            <a:endParaRPr lang="es-VE" dirty="0">
              <a:uFillTx/>
            </a:endParaRP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s-VE" dirty="0">
              <a:uFillTx/>
            </a:endParaRP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B7623DD5-4EB4-4103-AC71-9E788B45B543}" type="slidenum">
              <a:rPr lang="es-VE" smtClean="0">
                <a:uFillTx/>
              </a:rPr>
              <a:t>‹#›</a:t>
            </a:fld>
            <a:endParaRPr lang="es-VE"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en.wikipedia.org/wiki/CyanogenMod#Version_history" TargetMode="External"/><Relationship Id="rId3" Type="http://schemas.openxmlformats.org/officeDocument/2006/relationships/hyperlink" Target="https://github.com/LineageOS" TargetMode="External"/><Relationship Id="rId7" Type="http://schemas.openxmlformats.org/officeDocument/2006/relationships/hyperlink" Target="https://github.com/LineageOS/android_device_lge_hammerhead"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github.com/LineageOS/android_kernel_lge_hammerhead" TargetMode="External"/><Relationship Id="rId5" Type="http://schemas.openxmlformats.org/officeDocument/2006/relationships/hyperlink" Target="https://wiki.lineageos.org/devices/hammerhead/build" TargetMode="External"/><Relationship Id="rId10" Type="http://schemas.openxmlformats.org/officeDocument/2006/relationships/hyperlink" Target="https://plus.google.com/+CyanogenMod/posts/RYBfQ9rTjEH" TargetMode="External"/><Relationship Id="rId4" Type="http://schemas.openxmlformats.org/officeDocument/2006/relationships/hyperlink" Target="https://wiki.lineageos.org/devices/hammerhead" TargetMode="External"/><Relationship Id="rId9" Type="http://schemas.openxmlformats.org/officeDocument/2006/relationships/hyperlink" Target="https://en.wikipedia.org/wiki/LineageOS#Version_history"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linaro.org/blog/core-dump/running-64bit-android-l-qemu/"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groups.google.com/forum/#!topic/android-emulator-dev/dltBnUW_HzU"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urce.android.com/source/index.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urce.android.com/devices/index.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iki.linaro.org/LMG/Kernel/FormFactorEnablement" TargetMode="External"/><Relationship Id="rId7" Type="http://schemas.openxmlformats.org/officeDocument/2006/relationships/hyperlink" Target="https://wiki.linaro.org/LMG/Kernel/Upstreaming"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android.git.linaro.org/gitweb/kernel/linaro-android.git" TargetMode="External"/><Relationship Id="rId5" Type="http://schemas.openxmlformats.org/officeDocument/2006/relationships/hyperlink" Target="https://android.googlesource.com/kernel/" TargetMode="External"/><Relationship Id="rId4" Type="http://schemas.openxmlformats.org/officeDocument/2006/relationships/hyperlink" Target="https://kernelnewbies.org/LinuxVersions"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subscription.packtpub.com/book/application-development/9781787125360/1"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084345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75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has to talk to system services through Binder IPC to access the system resource. Since applications and system services run in different processes, the Binder IPC provides a mechanism for this purpose.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Binder IPC proxies are the channel by which the application framework can access system services in different process spaces. It does not mean it is a layer between the application framework and system services. Binder IPC is the inter-process communication mechanism that can be used by any process that wants to talk to another process. For example, system services can use Binder IPC to talk to each other as well.</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3112674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break-through technology that the Android application framework brought to the developer community is a very nice separation between application layers and system layers. As we know Android application development uses the Java language and Android applications run in an environment similar to the Java virtual machine. In this kind of setup, the application layer is separated from the system layer very clearly.</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Android application framework also provides a unique programming model together with a tight integration with the integrated development environment (IDE) from Google. With this programming model and related tools, Android developers can work on application development with great efficiency and productivity. All these are key reasons why Android has gained so much traction in the mobile device world.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 have given an overall introduction to all the layers in the previous Android system architecture diagram. As I mentioned about the scope of Android system programming before, we can consider all programming in Android systems as within the scope of system programming other than application programming. With this concept in mind, we actually missed one piece in the previous architecture diagram, which is recovery.</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90012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In this lesson, we want to have a brief look at recovery as well, since we have three lessons about it in the second part of this course.</a:t>
            </a:r>
          </a:p>
          <a:p>
            <a:pPr algn="l" fontAlgn="base"/>
            <a:endParaRPr lang="en-US" b="0" i="0" dirty="0">
              <a:solidFill>
                <a:srgbClr val="C3C8CF"/>
              </a:solidFill>
              <a:effectLst/>
              <a:uFillTx/>
              <a:latin typeface="walsheim"/>
            </a:endParaRPr>
          </a:p>
          <a:p>
            <a:pPr algn="l" fontAlgn="base"/>
            <a:r>
              <a:rPr lang="en-US" b="0" i="0" dirty="0">
                <a:solidFill>
                  <a:srgbClr val="C3C8CF"/>
                </a:solidFill>
                <a:effectLst/>
                <a:latin typeface="walsheim"/>
              </a:rPr>
              <a:t>Recovery is a separate system from Android that shares the same kernel with the Android system that it supports. We can treat it as a mini operating system or an embedded application that we can find in many embedded devices. It is a dedicated application running on top of the same Linux kernel as Android and it performs a single task, which is to update the current Android system.</a:t>
            </a:r>
            <a:endParaRPr dirty="0">
              <a:uFillTx/>
            </a:endParaRPr>
          </a:p>
        </p:txBody>
      </p:sp>
    </p:spTree>
    <p:extLst>
      <p:ext uri="{BB962C8B-B14F-4D97-AF65-F5344CB8AC3E}">
        <p14:creationId xmlns:p14="http://schemas.microsoft.com/office/powerpoint/2010/main" val="786922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When the system boots to recovery mode, it boots from a dedicated partition in the flash. This partition includes the recovery image that includes a Linux kernel and a special </a:t>
            </a:r>
            <a:r>
              <a:rPr lang="en-US" b="0" i="0" dirty="0" err="1">
                <a:solidFill>
                  <a:srgbClr val="C3C8CF"/>
                </a:solidFill>
                <a:effectLst/>
                <a:latin typeface="walsheim"/>
              </a:rPr>
              <a:t>ramdisk</a:t>
            </a:r>
            <a:r>
              <a:rPr lang="en-US" b="0" i="0" dirty="0">
                <a:solidFill>
                  <a:srgbClr val="C3C8CF"/>
                </a:solidFill>
                <a:effectLst/>
                <a:latin typeface="walsheim"/>
              </a:rPr>
              <a:t> image. If we look at Nexus 5 partitions, we will see the following list:</a:t>
            </a:r>
            <a:endParaRPr dirty="0">
              <a:uFillTx/>
            </a:endParaRPr>
          </a:p>
        </p:txBody>
      </p:sp>
    </p:spTree>
    <p:extLst>
      <p:ext uri="{BB962C8B-B14F-4D97-AF65-F5344CB8AC3E}">
        <p14:creationId xmlns:p14="http://schemas.microsoft.com/office/powerpoint/2010/main" val="3145797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The list includes 29 partitions and recovery partition is one of them. The recovery </a:t>
            </a:r>
            <a:r>
              <a:rPr lang="en-US" b="0" i="0" dirty="0" err="1">
                <a:solidFill>
                  <a:srgbClr val="C3C8CF"/>
                </a:solidFill>
                <a:effectLst/>
                <a:latin typeface="walsheim"/>
              </a:rPr>
              <a:t>ramdisk</a:t>
            </a:r>
            <a:r>
              <a:rPr lang="en-US" b="0" i="0" dirty="0">
                <a:solidFill>
                  <a:srgbClr val="C3C8CF"/>
                </a:solidFill>
                <a:effectLst/>
                <a:latin typeface="walsheim"/>
              </a:rPr>
              <a:t> of recovery, it has a similar directory structure to the normal </a:t>
            </a:r>
            <a:r>
              <a:rPr lang="en-US" b="0" i="0" dirty="0" err="1">
                <a:solidFill>
                  <a:srgbClr val="C3C8CF"/>
                </a:solidFill>
                <a:effectLst/>
                <a:latin typeface="walsheim"/>
              </a:rPr>
              <a:t>ramdisk</a:t>
            </a:r>
            <a:r>
              <a:rPr lang="en-US" b="0" i="0" dirty="0">
                <a:solidFill>
                  <a:srgbClr val="C3C8CF"/>
                </a:solidFill>
                <a:effectLst/>
                <a:latin typeface="walsheim"/>
              </a:rPr>
              <a:t>. In the </a:t>
            </a:r>
            <a:r>
              <a:rPr lang="en-US" b="0" i="0" dirty="0" err="1">
                <a:solidFill>
                  <a:srgbClr val="C3C8CF"/>
                </a:solidFill>
                <a:effectLst/>
                <a:latin typeface="walsheim"/>
              </a:rPr>
              <a:t>init</a:t>
            </a:r>
            <a:r>
              <a:rPr lang="en-US" b="0" i="0" dirty="0">
                <a:solidFill>
                  <a:srgbClr val="C3C8CF"/>
                </a:solidFill>
                <a:effectLst/>
                <a:latin typeface="walsheim"/>
              </a:rPr>
              <a:t> script of recovery </a:t>
            </a:r>
            <a:r>
              <a:rPr lang="en-US" b="0" i="0" dirty="0" err="1">
                <a:solidFill>
                  <a:srgbClr val="C3C8CF"/>
                </a:solidFill>
                <a:effectLst/>
                <a:latin typeface="walsheim"/>
              </a:rPr>
              <a:t>ramdisk</a:t>
            </a:r>
            <a:r>
              <a:rPr lang="en-US" b="0" i="0" dirty="0">
                <a:solidFill>
                  <a:srgbClr val="C3C8CF"/>
                </a:solidFill>
                <a:effectLst/>
                <a:latin typeface="walsheim"/>
              </a:rPr>
              <a:t>, </a:t>
            </a:r>
            <a:r>
              <a:rPr lang="en-US" b="0" i="0" dirty="0" err="1">
                <a:solidFill>
                  <a:srgbClr val="C3C8CF"/>
                </a:solidFill>
                <a:effectLst/>
                <a:latin typeface="walsheim"/>
              </a:rPr>
              <a:t>init</a:t>
            </a:r>
            <a:r>
              <a:rPr lang="en-US" b="0" i="0" dirty="0">
                <a:solidFill>
                  <a:srgbClr val="C3C8CF"/>
                </a:solidFill>
                <a:effectLst/>
                <a:latin typeface="walsheim"/>
              </a:rPr>
              <a:t> starts the recovery program and it is the main process of the recovery mode. The recovery itself is the same as other native daemons in the Android system. The programming for recovery is part of the scope of Android system programming. The programming language and debug method for recovery is also the same as native Android applications. We will discuss this in more depth in the second part of this course.</a:t>
            </a:r>
            <a:endParaRPr dirty="0">
              <a:uFillTx/>
            </a:endParaRPr>
          </a:p>
        </p:txBody>
      </p:sp>
    </p:spTree>
    <p:extLst>
      <p:ext uri="{BB962C8B-B14F-4D97-AF65-F5344CB8AC3E}">
        <p14:creationId xmlns:p14="http://schemas.microsoft.com/office/powerpoint/2010/main" val="1430964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brings a limitation to the open source world. Since the AOSP source code is mainly for Google devices, such as emulator, Nexus, or Pixel series, there is no problem for developers who use Nexus devices as hardware reference platforms. How about other devices? Manufacturers may release the kernel source code for their devices, but nothing else. In the open source world, several third-party organizations provide solutions for this situation. We will have a brief look at the ones that we used in this course in the following sections.</a:t>
            </a:r>
            <a:endParaRPr dirty="0">
              <a:uFillTx/>
            </a:endParaRPr>
          </a:p>
        </p:txBody>
      </p:sp>
    </p:spTree>
    <p:extLst>
      <p:ext uri="{BB962C8B-B14F-4D97-AF65-F5344CB8AC3E}">
        <p14:creationId xmlns:p14="http://schemas.microsoft.com/office/powerpoint/2010/main" val="1461069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r>
              <a:rPr lang="en-US" dirty="0">
                <a:effectLst/>
              </a:rPr>
              <a:t>From the famous MIUI in China to the latest OnePlus device, they all use </a:t>
            </a:r>
            <a:r>
              <a:rPr lang="en-US" dirty="0" err="1">
                <a:effectLst/>
              </a:rPr>
              <a:t>CyanogenMod</a:t>
            </a:r>
            <a:r>
              <a:rPr lang="en-US" dirty="0">
                <a:effectLst/>
              </a:rPr>
              <a:t> source code as the base start from. The major contributions of </a:t>
            </a:r>
            <a:r>
              <a:rPr lang="en-US" dirty="0" err="1">
                <a:effectLst/>
              </a:rPr>
              <a:t>LineageOS</a:t>
            </a:r>
            <a:r>
              <a:rPr lang="en-US" dirty="0">
                <a:effectLst/>
              </a:rPr>
              <a:t>/</a:t>
            </a:r>
            <a:r>
              <a:rPr lang="en-US" dirty="0" err="1">
                <a:effectLst/>
              </a:rPr>
              <a:t>CyanogenMod</a:t>
            </a:r>
            <a:r>
              <a:rPr lang="en-US" dirty="0">
                <a:effectLst/>
              </a:rPr>
              <a:t> to the open source world are the adaptation of the Linux kernel and HAL to various Android devices.</a:t>
            </a:r>
          </a:p>
          <a:p>
            <a:r>
              <a:rPr lang="en-US" b="0" dirty="0">
                <a:solidFill>
                  <a:srgbClr val="FFFFFF"/>
                </a:solidFill>
                <a:effectLst/>
              </a:rPr>
              <a:t>The source code of </a:t>
            </a:r>
            <a:r>
              <a:rPr lang="en-US" b="0" dirty="0" err="1">
                <a:solidFill>
                  <a:srgbClr val="FFFFFF"/>
                </a:solidFill>
                <a:effectLst/>
              </a:rPr>
              <a:t>LineageOS</a:t>
            </a:r>
            <a:r>
              <a:rPr lang="en-US" b="0" dirty="0">
                <a:solidFill>
                  <a:srgbClr val="FFFFFF"/>
                </a:solidFill>
                <a:effectLst/>
              </a:rPr>
              <a:t> is maintained in GitHub and you can find it at </a:t>
            </a:r>
            <a:r>
              <a:rPr lang="en-US" b="0" u="sng" dirty="0">
                <a:solidFill>
                  <a:srgbClr val="4AC5E3"/>
                </a:solidFill>
                <a:effectLst/>
                <a:hlinkClick r:id="rId3"/>
              </a:rPr>
              <a:t>https://github.com/LineageOS</a:t>
            </a:r>
            <a:r>
              <a:rPr lang="en-US" b="0" dirty="0">
                <a:solidFill>
                  <a:srgbClr val="FFFFFF"/>
                </a:solidFill>
                <a:effectLst/>
              </a:rPr>
              <a:t>.</a:t>
            </a:r>
          </a:p>
          <a:p>
            <a:r>
              <a:rPr lang="en-US" dirty="0">
                <a:effectLst/>
              </a:rPr>
              <a:t>To build </a:t>
            </a:r>
            <a:r>
              <a:rPr lang="en-US" dirty="0" err="1">
                <a:effectLst/>
              </a:rPr>
              <a:t>LineageOS</a:t>
            </a:r>
            <a:r>
              <a:rPr lang="en-US" dirty="0">
                <a:effectLst/>
              </a:rPr>
              <a:t> source code for your device, the overall build process is similar to the AOSP build. The key difference is the large number of devices supported by </a:t>
            </a:r>
            <a:r>
              <a:rPr lang="en-US" dirty="0" err="1">
                <a:effectLst/>
              </a:rPr>
              <a:t>LineageOS</a:t>
            </a:r>
            <a:r>
              <a:rPr lang="en-US" dirty="0">
                <a:effectLst/>
              </a:rPr>
              <a:t>. For each device, there is a web page to give information about how to build for a device. We use Nexus 5 as an example. You can go to the following page for detailed information:</a:t>
            </a:r>
          </a:p>
          <a:p>
            <a:r>
              <a:rPr lang="en-US" u="none" strike="noStrike" dirty="0">
                <a:solidFill>
                  <a:srgbClr val="4AC5E3"/>
                </a:solidFill>
                <a:effectLst/>
                <a:hlinkClick r:id="rId4"/>
              </a:rPr>
              <a:t>https://wiki.lineageos.org/devices/hammerhead</a:t>
            </a:r>
            <a:endParaRPr lang="en-US" dirty="0">
              <a:effectLst/>
            </a:endParaRPr>
          </a:p>
          <a:p>
            <a:r>
              <a:rPr lang="en-US" dirty="0">
                <a:effectLst/>
              </a:rPr>
              <a:t>In the information page, you can find information about how to download the ROM image, how to install the image, and how to build the image. There is a build guide for devices and we can find the build guide for Nexus 5 at </a:t>
            </a:r>
            <a:r>
              <a:rPr lang="en-US" u="none" strike="noStrike" dirty="0">
                <a:solidFill>
                  <a:srgbClr val="4AC5E3"/>
                </a:solidFill>
                <a:effectLst/>
                <a:hlinkClick r:id="rId5"/>
              </a:rPr>
              <a:t>https://wiki.lineageos.org/devices/hammerhead/build</a:t>
            </a:r>
            <a:r>
              <a:rPr lang="en-US" dirty="0">
                <a:effectLst/>
              </a:rPr>
              <a:t>.</a:t>
            </a:r>
          </a:p>
          <a:p>
            <a:r>
              <a:rPr lang="en-US" dirty="0">
                <a:effectLst/>
              </a:rPr>
              <a:t>To build </a:t>
            </a:r>
            <a:r>
              <a:rPr lang="en-US" dirty="0" err="1">
                <a:effectLst/>
              </a:rPr>
              <a:t>LineageOS</a:t>
            </a:r>
            <a:r>
              <a:rPr lang="en-US" dirty="0">
                <a:effectLst/>
              </a:rPr>
              <a:t> for Nexus 5, the two key elements are </a:t>
            </a:r>
            <a:r>
              <a:rPr lang="en-US" b="1" dirty="0">
                <a:effectLst/>
              </a:rPr>
              <a:t>Kernel</a:t>
            </a:r>
            <a:r>
              <a:rPr lang="en-US" dirty="0">
                <a:effectLst/>
              </a:rPr>
              <a:t> and </a:t>
            </a:r>
            <a:r>
              <a:rPr lang="en-US" b="1" dirty="0">
                <a:effectLst/>
              </a:rPr>
              <a:t>Device.</a:t>
            </a:r>
            <a:r>
              <a:rPr lang="en-US" dirty="0">
                <a:effectLst/>
              </a:rPr>
              <a:t> The Kernel includes the Linux kernel and Nexus 5-specific device drivers, while the Device includes the major part of the device-specific HAL code. The naming convention for both the Kernel and Device folder is </a:t>
            </a:r>
            <a:r>
              <a:rPr lang="en-US" dirty="0" err="1">
                <a:effectLst/>
              </a:rPr>
              <a:t>android_kernel</a:t>
            </a:r>
            <a:r>
              <a:rPr lang="en-US" dirty="0">
                <a:effectLst/>
              </a:rPr>
              <a:t>/device_{manufacturer}_{code name}.</a:t>
            </a:r>
          </a:p>
          <a:p>
            <a:r>
              <a:rPr lang="en-US" dirty="0">
                <a:effectLst/>
              </a:rPr>
              <a:t>The code name for Nexus 5 is </a:t>
            </a:r>
            <a:r>
              <a:rPr lang="en-US" b="1" dirty="0">
                <a:effectLst/>
              </a:rPr>
              <a:t>hammerhead</a:t>
            </a:r>
            <a:r>
              <a:rPr lang="en-US" dirty="0">
                <a:effectLst/>
              </a:rPr>
              <a:t> and the manufacturer is </a:t>
            </a:r>
            <a:r>
              <a:rPr lang="en-US" b="1" dirty="0" err="1">
                <a:effectLst/>
              </a:rPr>
              <a:t>lge</a:t>
            </a:r>
            <a:r>
              <a:rPr lang="en-US" b="1" dirty="0">
                <a:effectLst/>
              </a:rPr>
              <a:t>,</a:t>
            </a:r>
            <a:r>
              <a:rPr lang="en-US" dirty="0">
                <a:effectLst/>
              </a:rPr>
              <a:t> which is LG.</a:t>
            </a:r>
          </a:p>
          <a:p>
            <a:r>
              <a:rPr lang="en-US" b="0" dirty="0">
                <a:solidFill>
                  <a:srgbClr val="FFFFFF"/>
                </a:solidFill>
                <a:effectLst/>
              </a:rPr>
              <a:t>We can find the following two Git repositories for Kernel and Device:</a:t>
            </a:r>
            <a:br>
              <a:rPr lang="en-US" b="0" dirty="0">
                <a:solidFill>
                  <a:srgbClr val="FFFFFF"/>
                </a:solidFill>
                <a:effectLst/>
              </a:rPr>
            </a:br>
            <a:r>
              <a:rPr lang="en-US" b="0" u="sng" dirty="0">
                <a:solidFill>
                  <a:srgbClr val="4AC5E3"/>
                </a:solidFill>
                <a:effectLst/>
                <a:hlinkClick r:id="rId6"/>
              </a:rPr>
              <a:t>https://github.com/LineageOS/android_kernel_lge_hammerhead</a:t>
            </a:r>
            <a:br>
              <a:rPr lang="en-US" b="0" dirty="0">
                <a:solidFill>
                  <a:srgbClr val="FFFFFF"/>
                </a:solidFill>
                <a:effectLst/>
              </a:rPr>
            </a:br>
            <a:r>
              <a:rPr lang="en-US" b="0" u="sng" dirty="0">
                <a:solidFill>
                  <a:srgbClr val="4AC5E3"/>
                </a:solidFill>
                <a:effectLst/>
                <a:hlinkClick r:id="rId7"/>
              </a:rPr>
              <a:t>https://github.com/LineageOS/android_device_lge_hammerhead</a:t>
            </a:r>
            <a:endParaRPr lang="en-US" b="0" dirty="0">
              <a:solidFill>
                <a:srgbClr val="FFFFFF"/>
              </a:solidFill>
              <a:effectLst/>
            </a:endParaRPr>
          </a:p>
          <a:p>
            <a:r>
              <a:rPr lang="en-US" dirty="0">
                <a:effectLst/>
              </a:rPr>
              <a:t>Other than the Kernel and Device, other important information is the </a:t>
            </a:r>
            <a:r>
              <a:rPr lang="en-US" dirty="0" err="1">
                <a:effectLst/>
              </a:rPr>
              <a:t>LineageOS</a:t>
            </a:r>
            <a:r>
              <a:rPr lang="en-US" dirty="0">
                <a:effectLst/>
              </a:rPr>
              <a:t> version. You may find it on the same device information page. For Nexus 5, the versions that can be used are 11, 12, 12.1, 13, and 14.1. You may be wondering how to match </a:t>
            </a:r>
            <a:r>
              <a:rPr lang="en-US" dirty="0" err="1">
                <a:effectLst/>
              </a:rPr>
              <a:t>LineageOS</a:t>
            </a:r>
            <a:r>
              <a:rPr lang="en-US" dirty="0">
                <a:effectLst/>
              </a:rPr>
              <a:t> versions to AOSP versions.</a:t>
            </a:r>
          </a:p>
          <a:p>
            <a:r>
              <a:rPr lang="en-US" b="0" dirty="0">
                <a:solidFill>
                  <a:srgbClr val="FFFFFF"/>
                </a:solidFill>
                <a:effectLst/>
              </a:rPr>
              <a:t>The information can be found at the following two pages at Wikipedia about </a:t>
            </a:r>
            <a:r>
              <a:rPr lang="en-US" b="0" dirty="0" err="1">
                <a:solidFill>
                  <a:srgbClr val="FFFFFF"/>
                </a:solidFill>
                <a:effectLst/>
              </a:rPr>
              <a:t>CyanogenMod</a:t>
            </a:r>
            <a:r>
              <a:rPr lang="en-US" b="0" dirty="0">
                <a:solidFill>
                  <a:srgbClr val="FFFFFF"/>
                </a:solidFill>
                <a:effectLst/>
              </a:rPr>
              <a:t> and </a:t>
            </a:r>
            <a:r>
              <a:rPr lang="en-US" b="0" dirty="0" err="1">
                <a:solidFill>
                  <a:srgbClr val="FFFFFF"/>
                </a:solidFill>
                <a:effectLst/>
              </a:rPr>
              <a:t>LineageOS</a:t>
            </a:r>
            <a:r>
              <a:rPr lang="en-US" b="0" dirty="0">
                <a:solidFill>
                  <a:srgbClr val="FFFFFF"/>
                </a:solidFill>
                <a:effectLst/>
              </a:rPr>
              <a:t>:</a:t>
            </a:r>
            <a:br>
              <a:rPr lang="en-US" b="0" dirty="0">
                <a:solidFill>
                  <a:srgbClr val="FFFFFF"/>
                </a:solidFill>
                <a:effectLst/>
              </a:rPr>
            </a:br>
            <a:r>
              <a:rPr lang="en-US" b="0" u="sng" dirty="0">
                <a:solidFill>
                  <a:srgbClr val="4AC5E3"/>
                </a:solidFill>
                <a:effectLst/>
                <a:hlinkClick r:id="rId8"/>
              </a:rPr>
              <a:t>https://en.wikipedia.org/wiki/CyanogenMod#Version_history</a:t>
            </a:r>
            <a:br>
              <a:rPr lang="en-US" b="0" dirty="0">
                <a:solidFill>
                  <a:srgbClr val="FFFFFF"/>
                </a:solidFill>
                <a:effectLst/>
              </a:rPr>
            </a:br>
            <a:r>
              <a:rPr lang="en-US" b="0" u="sng" dirty="0">
                <a:solidFill>
                  <a:srgbClr val="4AC5E3"/>
                </a:solidFill>
                <a:effectLst/>
                <a:hlinkClick r:id="rId9"/>
              </a:rPr>
              <a:t>https://en.wikipedia.org/wiki/LineageOS#Version_history</a:t>
            </a:r>
            <a:endParaRPr lang="en-US" b="0" dirty="0">
              <a:solidFill>
                <a:srgbClr val="FFFFFF"/>
              </a:solidFill>
              <a:effectLst/>
            </a:endParaRPr>
          </a:p>
          <a:p>
            <a:r>
              <a:rPr lang="en-US" dirty="0">
                <a:effectLst/>
              </a:rPr>
              <a:t>The </a:t>
            </a:r>
            <a:r>
              <a:rPr lang="en-US" dirty="0" err="1">
                <a:effectLst/>
              </a:rPr>
              <a:t>LineageOS</a:t>
            </a:r>
            <a:r>
              <a:rPr lang="en-US" dirty="0">
                <a:effectLst/>
              </a:rPr>
              <a:t>/</a:t>
            </a:r>
            <a:r>
              <a:rPr lang="en-US" dirty="0" err="1">
                <a:effectLst/>
              </a:rPr>
              <a:t>CyanogenMod</a:t>
            </a:r>
            <a:r>
              <a:rPr lang="en-US" dirty="0">
                <a:effectLst/>
              </a:rPr>
              <a:t> and AOSP versions supported for Nexus 5 are CM11 (Android 4.4), CM 12 (Android 5.0), CM 12.1 (Android 5.1), CM 13 (Android 6.0), and CM 14.1 (Android 7.1.1).</a:t>
            </a:r>
          </a:p>
          <a:p>
            <a:r>
              <a:rPr lang="en-US" b="0" dirty="0">
                <a:solidFill>
                  <a:srgbClr val="FFFFFF"/>
                </a:solidFill>
                <a:effectLst/>
              </a:rPr>
              <a:t>You will not be able to access the links related to </a:t>
            </a:r>
            <a:r>
              <a:rPr lang="en-US" b="0" dirty="0" err="1">
                <a:solidFill>
                  <a:srgbClr val="FFFFFF"/>
                </a:solidFill>
                <a:effectLst/>
              </a:rPr>
              <a:t>CyanogenMod</a:t>
            </a:r>
            <a:r>
              <a:rPr lang="en-US" b="0" dirty="0">
                <a:solidFill>
                  <a:srgbClr val="FFFFFF"/>
                </a:solidFill>
                <a:effectLst/>
              </a:rPr>
              <a:t> while you read this course, since the infrastructure behind </a:t>
            </a:r>
            <a:r>
              <a:rPr lang="en-US" b="0" dirty="0" err="1">
                <a:solidFill>
                  <a:srgbClr val="FFFFFF"/>
                </a:solidFill>
                <a:effectLst/>
              </a:rPr>
              <a:t>CyanogenMod</a:t>
            </a:r>
            <a:r>
              <a:rPr lang="en-US" b="0" dirty="0">
                <a:solidFill>
                  <a:srgbClr val="FFFFFF"/>
                </a:solidFill>
                <a:effectLst/>
              </a:rPr>
              <a:t> has been shut down recently. You can read the following post to find out more:</a:t>
            </a:r>
            <a:br>
              <a:rPr lang="en-US" b="0" dirty="0">
                <a:solidFill>
                  <a:srgbClr val="FFFFFF"/>
                </a:solidFill>
                <a:effectLst/>
              </a:rPr>
            </a:br>
            <a:r>
              <a:rPr lang="en-US" b="0" u="sng" dirty="0">
                <a:solidFill>
                  <a:srgbClr val="4AC5E3"/>
                </a:solidFill>
                <a:effectLst/>
                <a:hlinkClick r:id="rId10"/>
              </a:rPr>
              <a:t>https://plus.google.com/+CyanogenMod/posts/RYBfQ9rTjEH</a:t>
            </a:r>
            <a:endParaRPr lang="en-US" b="0" dirty="0">
              <a:solidFill>
                <a:srgbClr val="FFFFFF"/>
              </a:solidFill>
              <a:effectLst/>
            </a:endParaRPr>
          </a:p>
          <a:p>
            <a:r>
              <a:rPr lang="en-US" dirty="0">
                <a:effectLst/>
              </a:rPr>
              <a:t>Nevertheless, the idea from the preceding configuration is that the key pieces of code to differentiate one device from another are the Kernel and Device. It is possible to share the rest of the code across devices. This is one of the goals for the projects in this course. We try to keep the changes for different hardware platforms within the Kernel and the Device, while keeping the rest of the AOSP source code untouched. This is not 100% possible, but we can try to do it as much as possible. The benefit is that we can keep our code separated from AOSP code and it is much easier to update to a new AOSP version.</a:t>
            </a:r>
          </a:p>
          <a:p>
            <a:pPr algn="l" fontAlgn="base"/>
            <a:endParaRPr dirty="0">
              <a:uFillTx/>
            </a:endParaRPr>
          </a:p>
        </p:txBody>
      </p:sp>
    </p:spTree>
    <p:extLst>
      <p:ext uri="{BB962C8B-B14F-4D97-AF65-F5344CB8AC3E}">
        <p14:creationId xmlns:p14="http://schemas.microsoft.com/office/powerpoint/2010/main" val="1716369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Even though the number of Intel x86-based Android devices on the market cannot compare to the number of ARM-based devices, there is another market using the Intel x86 Android build extensively. This is the Android emulator market. For commercial Android emulator products, you can find AMI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DuOS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Genymotion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Andy, and so 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project Android-x86 uses a very different approach to support various Intel x86-based devices compared to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LineageOS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CyanogenMod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Its goal is to provide Board Support Package (BSP) for any Intel x86 devices. It is similar to how you install Microsoft Windows or Linux on your PC. You have only one copy of the release and you can install it on any Intel PCs. There is no special build of Windows or Linux for each different PC or laptop.</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achieve this goal on Android, Android-x86 customized the Android boot up process significantly. There are two stages of boot up process in Android-x86. The first stage is booting up a minimal Linux environment using a special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ramdisk</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initrd.img</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After the system can boot up to this Linux environment, it starts the second stage through the chroot or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switch_root</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command. In this stage, it will boot up the actual Android system.</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is a very smart way to resolve the new challenge using existing technology. Essentially, we try to resolve the problem in two steps. In the first stage of the boot up process, since both Windows and Linux can boot on Intel x86 PCs without a dedicated build, you should be able to boot Linux on an Intel device without too much effort. This is exactly what the first stage of Android-x86 boot up does. After the minimal Linux system can run properly, this means the minimum set of hardware devices is initialized and you are able to debug or boot the rest of the system using this minimal Linux environment. In the second stage, a common Android image for Intel x86 can be started with limited hardware initialization. This approach can be used in the debugging of hardware devices as well. We will show how we can do the same thing on the Android emulator in this course.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official website of the Android-x86 project is http://www.android-x86.org/. You can find the information about the Android-x86 project there. To build Android-x86, it is a little tricky to get the source code. The original source code was hosted at http://git.android-x86.org and it was maintained by volunteers from Taiwan Linux User Group (TLUG). It was valid for several years. However, it ceased to work from April 2015.</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can always find the latest status from the Google discussion group at https://groups.google.com/forum/#!forum/android-x86. There is an official announcement about the issue of git.android-x86.org at the discussion group from the maintainer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Chih</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-Wei Huang. Later, the hosting was moved to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SourceForge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for a short period. However, issues retrieving source code from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SourceForge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have been reported again since July 2016. Currently, the source code is hosted at OSDN and you can search the announcement from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Chih</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-Wei Huang on September 8, 2016 at the Android-x86 discussion group. Since most open source projects are maintained by volunteers, they may be up and down from time to time. It is always good to keep your own mirror of the projects that you work on. We will discuss this issue in this course as well so that you can have full control of your own work.</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know that many open source projects are related to each other and this is true for both Android-x86 and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LineageOS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CyanogenMod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as well. Starting from January 2016, Jaap Jan Meijer did the initial porting of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CyanogenMod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to Android-x86 and this makes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CyanogenMod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available on most Intel devices. If you are interested in this topic, you can search for CM porting plan in the Android-x86 discussion group.</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1562238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algn="l" fontAlgn="base"/>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As a part of system-level programming, we introduced recovery in the previous section. </a:t>
            </a:r>
          </a:p>
          <a:p>
            <a:pPr algn="l" fontAlgn="base"/>
            <a:endPar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Another recovery project is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CyanogenMod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recovery (CMR). CMR is maintained by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CyanogenMod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team and it is quite similar to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ClockworkMod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recovery.</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TWRP or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TeamWin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Recovery Project is another very widely used custom recovery. It is fully touch-driven and has one of the most complete feature sets available. TWRP is the default recovery of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OmniROM</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 its source code is hosted in GitHub as part of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OmniROM</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https://github.com/omnirom/android_bootable_recovery/.</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2843635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47500" lnSpcReduction="20000"/>
          </a:bodyPr>
          <a:lstStyle/>
          <a:p>
            <a:pPr algn="l" fontAlgn="base"/>
            <a:r>
              <a:rPr lang="en-US" dirty="0">
                <a:uFillTx/>
              </a:rPr>
              <a:t>In the preceding sections, we talked about Android architecture, AOSP, and third-party open source projects for Android. The software industry has been there for decades. There are so many existing source codes that can be reused and the need to create something from scratch is very rare. The porting and customization for a new platform is basically art of integration.</a:t>
            </a:r>
          </a:p>
          <a:p>
            <a:pPr algn="l" fontAlgn="base"/>
            <a:endParaRPr lang="en-US" dirty="0">
              <a:uFillTx/>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will demonstrate how we can integrate all existing projects together to create a new platform. That's the reason why we discuss third-party open source projects.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our case, VirtualBox is not supported by AOSP and we are going to enable it using AOSP and Android-x86. We need to use projects from both AOSP and Android-x86 to build a system for VirtualBox. However, our goal is to create a new build system for VirtualBox with minimal changes to the AOSP source code tree. This is also the goal of many other projects based on AOSP.</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Based on the previous understanding, we have four categories of projects in our integration process: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original unmodified AOSP projects: In these kinds of projects, we will use AOSP projects without any changes.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third-party projects: In this category, the projects are added by the third-party projects and are not part of AOSP, so there are no changes involved as well.</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Projects modified by both AOSP and one of the third-party projects: This is complicated. We need to review the third-party changes and decide whether we want to include them in our system or not.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Projects modified by multiple open source projects and AOSP: This is the most complicated case that we should avoid to integrate or change.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is very easy to understand that we should try to reuse projects in category 1 and 2 as much as possible. The challenges and major work will be in category 3, while we should try to avoid category 4 whenever possible.</a:t>
            </a:r>
            <a:endParaRPr lang="en-US" dirty="0">
              <a:uFillTx/>
            </a:endParaRPr>
          </a:p>
          <a:p>
            <a:pPr algn="l" fontAlgn="base"/>
            <a:endParaRPr dirty="0">
              <a:uFillTx/>
            </a:endParaRPr>
          </a:p>
        </p:txBody>
      </p:sp>
    </p:spTree>
    <p:extLst>
      <p:ext uri="{BB962C8B-B14F-4D97-AF65-F5344CB8AC3E}">
        <p14:creationId xmlns:p14="http://schemas.microsoft.com/office/powerpoint/2010/main" val="4044721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78621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course, we will use Android emulator as the virtual hardware reference platform for our topics. Since the Android emulator build is already available in AOSP, you may wonder what we can do with it. Actually, we can customize an existing platform by adding new features to it. This is what OEM/ODM companies usually do using a reference platform from a silicon vendor. With Android emulator, we will demonstrate how to create a new device so that we can customize it. If you know any commercial emulator products, such as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Genymotion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 AMI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DuOS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then you may know what features these products added to the emulator. We will extend Android emulator in a very similar way.</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we explore the topics about the customization of a new device, we will explore more advanced topics about porting. The major work with porting is the changes to the kernel and HAL. To discuss advanced topics about porting and debugging, we will also use VirtualBox as another virtual hardware reference platform. Even though VirtualBox has been used by many commercial emulator products, such as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Genymotion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AMI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DuOS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Leapdroid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 so on, it is not supported by AOSP directly. Most Android emulators for the PC are based on VirtualBox and they are designed for gamers to run Android games. In this course, we will learn how to create a similar build using various open source resources.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2840757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hardware specification of the goldfish virtual hardware platform can be found in the AOSP source tree at $AOSP/platform/external/</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qemu</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/docs/GOLDFISH-VIRTUAL-HARDWARE.TXT. In this course, we will refer to the AOSP root directory as $AOSP.</a:t>
            </a:r>
          </a:p>
          <a:p>
            <a:pPr algn="l" fontAlgn="base"/>
            <a:endParaRPr lang="en-US" dirty="0">
              <a:uFillTx/>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x86 host environments could be a Windows, Linux, or macOS X computer. Since the target device architecture is emulated using QEMU, the performance is poor. The emulator is very slow and difficult to use for application developers. However, QEMU is actively developed on the x86 architecture and widely used together with various virtualization technologies, such as VT-x, AMD-V, and so 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Since Android 4.x, Intel developed an x86-based Android emulator using KVM on Linux and Intel HAXM for Windows and macOS X. With the introduction of virtualization technology to the emulator, the Intel x86-based emulator is much faster than the emulated one for the ARM or MIPS architecture. For the sake of Android application developers, Google officially integrated the Intel x86-based Android emulator to Android SDK. The Intel x86-based Android emulator has become the recommended choice for developers to test their Android applications.</a:t>
            </a:r>
            <a:endParaRPr kumimoji="0" lang="en-US" sz="11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3160971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r>
              <a:rPr lang="en-US" dirty="0">
                <a:effectLst/>
              </a:rPr>
              <a:t>To help developers test their applications on 64-bit architecture, the engineers at </a:t>
            </a:r>
            <a:r>
              <a:rPr lang="en-US" dirty="0" err="1">
                <a:effectLst/>
              </a:rPr>
              <a:t>Linaro</a:t>
            </a:r>
            <a:r>
              <a:rPr lang="en-US" dirty="0">
                <a:effectLst/>
              </a:rPr>
              <a:t> did an excellent job enabling a virtual hardware platform on QEMU to test ARMv8-A 64-bit architecture. They gave this virtual hardware platform a code name, </a:t>
            </a:r>
            <a:r>
              <a:rPr lang="en-US" b="1" dirty="0" err="1">
                <a:effectLst/>
              </a:rPr>
              <a:t>ranchu</a:t>
            </a:r>
            <a:r>
              <a:rPr lang="en-US" dirty="0">
                <a:effectLst/>
              </a:rPr>
              <a:t>. You may refer to the blog at </a:t>
            </a:r>
            <a:r>
              <a:rPr lang="en-US" dirty="0" err="1">
                <a:effectLst/>
              </a:rPr>
              <a:t>Linaro</a:t>
            </a:r>
            <a:r>
              <a:rPr lang="en-US" dirty="0">
                <a:effectLst/>
              </a:rPr>
              <a:t> by Alex </a:t>
            </a:r>
            <a:r>
              <a:rPr lang="en-US" dirty="0" err="1">
                <a:effectLst/>
              </a:rPr>
              <a:t>Bennée</a:t>
            </a:r>
            <a:r>
              <a:rPr lang="en-US" dirty="0">
                <a:effectLst/>
              </a:rPr>
              <a:t> at </a:t>
            </a:r>
            <a:r>
              <a:rPr lang="en-US" u="none" strike="noStrike" dirty="0">
                <a:solidFill>
                  <a:srgbClr val="4AC5E3"/>
                </a:solidFill>
                <a:effectLst/>
                <a:hlinkClick r:id="rId3"/>
              </a:rPr>
              <a:t>https://www.linaro.org/blog/core-dump/running-64bit-android-l-qemu/</a:t>
            </a:r>
            <a:r>
              <a:rPr lang="en-US" dirty="0">
                <a:effectLst/>
              </a:rPr>
              <a:t>.</a:t>
            </a:r>
          </a:p>
          <a:p>
            <a:r>
              <a:rPr lang="en-US" dirty="0">
                <a:effectLst/>
              </a:rPr>
              <a:t>This change was adopted by Google later and was used as the hardware reference platform for the next generation of Android emulators. If you install the Android SDK images, you can see two kernel images starting from Android 5. The kernel image kernel-</a:t>
            </a:r>
            <a:r>
              <a:rPr lang="en-US" dirty="0" err="1">
                <a:effectLst/>
              </a:rPr>
              <a:t>qemu</a:t>
            </a:r>
            <a:r>
              <a:rPr lang="en-US" dirty="0">
                <a:effectLst/>
              </a:rPr>
              <a:t> is the image to be used with the goldfish virtual hardware platform and the image kernel-</a:t>
            </a:r>
            <a:r>
              <a:rPr lang="en-US" dirty="0" err="1">
                <a:effectLst/>
              </a:rPr>
              <a:t>ranchu</a:t>
            </a:r>
            <a:r>
              <a:rPr lang="en-US" dirty="0">
                <a:effectLst/>
              </a:rPr>
              <a:t> is the image to be used with the </a:t>
            </a:r>
            <a:r>
              <a:rPr lang="en-US" dirty="0" err="1">
                <a:effectLst/>
              </a:rPr>
              <a:t>ranchu</a:t>
            </a:r>
            <a:r>
              <a:rPr lang="en-US" dirty="0">
                <a:effectLst/>
              </a:rPr>
              <a:t> virtual hardware platform.</a:t>
            </a:r>
          </a:p>
          <a:p>
            <a:r>
              <a:rPr lang="en-US" dirty="0">
                <a:effectLst/>
              </a:rPr>
              <a:t>To respond to this change, both Intel and MIPS worked on their architectures to support their 64-bit hardware emulation in </a:t>
            </a:r>
            <a:r>
              <a:rPr lang="en-US" dirty="0" err="1">
                <a:effectLst/>
              </a:rPr>
              <a:t>ranchu</a:t>
            </a:r>
            <a:r>
              <a:rPr lang="en-US" dirty="0">
                <a:effectLst/>
              </a:rPr>
              <a:t>. You can refer to the group discussions at </a:t>
            </a:r>
            <a:r>
              <a:rPr lang="en-US" u="none" strike="noStrike" dirty="0">
                <a:solidFill>
                  <a:srgbClr val="4AC5E3"/>
                </a:solidFill>
                <a:effectLst/>
                <a:hlinkClick r:id="rId4"/>
              </a:rPr>
              <a:t>https://groups.google.com/forum/#!topic/android-emulator-dev/dltBnUW_HzU</a:t>
            </a:r>
            <a:r>
              <a:rPr lang="en-US" dirty="0">
                <a:effectLst/>
              </a:rPr>
              <a:t>.</a:t>
            </a:r>
          </a:p>
          <a:p>
            <a:r>
              <a:rPr lang="en-US" dirty="0">
                <a:effectLst/>
              </a:rPr>
              <a:t>The </a:t>
            </a:r>
            <a:r>
              <a:rPr lang="en-US" dirty="0" err="1">
                <a:effectLst/>
              </a:rPr>
              <a:t>ranchu</a:t>
            </a:r>
            <a:r>
              <a:rPr lang="en-US" dirty="0">
                <a:effectLst/>
              </a:rPr>
              <a:t> hardware platform is based on a newer QEMU version and the architecture is changed to have less dependency on Google modification and goldfish-specific devices. For example, it uses </a:t>
            </a:r>
            <a:r>
              <a:rPr lang="en-US" dirty="0" err="1">
                <a:effectLst/>
              </a:rPr>
              <a:t>virtio</a:t>
            </a:r>
            <a:r>
              <a:rPr lang="en-US" dirty="0">
                <a:effectLst/>
              </a:rPr>
              <a:t>-block devices to emulate the NAND and SD card. This has the potential of providing much better performance and also makes it possible to utilize the features provided by the latest QEMU code base. The </a:t>
            </a:r>
            <a:r>
              <a:rPr lang="en-US" dirty="0" err="1">
                <a:effectLst/>
              </a:rPr>
              <a:t>ranchu</a:t>
            </a:r>
            <a:r>
              <a:rPr lang="en-US" dirty="0">
                <a:effectLst/>
              </a:rPr>
              <a:t> kernel is built on a new version in the android-goldfish-3.10 branch, while the latest goldfish kernel is in the android-goldfish-3.4 branch. You can notice this difference by running your Android virtual device using different kernels from Android SDK.</a:t>
            </a:r>
          </a:p>
          <a:p>
            <a:pPr algn="l" fontAlgn="base"/>
            <a:endParaRPr dirty="0">
              <a:uFillTx/>
            </a:endParaRPr>
          </a:p>
        </p:txBody>
      </p:sp>
    </p:spTree>
    <p:extLst>
      <p:ext uri="{BB962C8B-B14F-4D97-AF65-F5344CB8AC3E}">
        <p14:creationId xmlns:p14="http://schemas.microsoft.com/office/powerpoint/2010/main" val="4177032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achieve the best performance and user experience, both host and target need to be customized in the commercial emulator products. Besides Android emulator, we will also use VirtualBox as the virtual hardware platform to demonstrate how to port Android to a new platform. The reason that we need another virtual hardware platform in this course is because Android emulator is already supported in AOSP. We will use Android emulator as a platform to teach how to extend and customize an existing platform. While VirtualBox is not supported in AOSP, it can be used as a target platform to teach how to port Android to a new platform. Even though Android has been ported to VirtualBox by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Genymotion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AMI, and others, none of them are open source products.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56852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In this course, we use the code from various third-party projects, so we also took a brief overview of each of them in this lesson. In the next lesson, we will start to learn about the development environment setup for Android system programming. This includes both development tools and the source code repository setup.</a:t>
            </a:r>
          </a:p>
          <a:p>
            <a:pPr algn="l" fontAlgn="base"/>
            <a:endParaRPr dirty="0">
              <a:uFillTx/>
            </a:endParaRPr>
          </a:p>
        </p:txBody>
      </p:sp>
    </p:spTree>
    <p:extLst>
      <p:ext uri="{BB962C8B-B14F-4D97-AF65-F5344CB8AC3E}">
        <p14:creationId xmlns:p14="http://schemas.microsoft.com/office/powerpoint/2010/main" val="697444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819033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the introduction about system programming in the last lesson, we need to set up a development environment first before we can go further. We need to know how to build and test Android Open Source Project (AOSP) while we explore various Android system programming topics in this course. </a:t>
            </a:r>
            <a:endParaRPr dirty="0">
              <a:uFillTx/>
            </a:endParaRPr>
          </a:p>
        </p:txBody>
      </p:sp>
    </p:spTree>
    <p:extLst>
      <p:ext uri="{BB962C8B-B14F-4D97-AF65-F5344CB8AC3E}">
        <p14:creationId xmlns:p14="http://schemas.microsoft.com/office/powerpoint/2010/main" val="4010811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From the first release to Android 7, both the development environment and the AOSP source code have been changed a lot. We will have a brief look at various Android versions first before we talk about the development environment setup.</a:t>
            </a:r>
          </a:p>
          <a:p>
            <a:r>
              <a:rPr lang="en-US" dirty="0">
                <a:effectLst/>
              </a:rPr>
              <a:t>To set up the AOSP build environment, there are two things that you need to pay special attention to the host environment and Java SDK. Even though the recommended host environment is Ubuntu running on Intel architecture, the hardware architecture and Ubuntu versions have changed from release to release. You can always refer to the following URL at Google for the latest AOSP build environment setup:</a:t>
            </a:r>
          </a:p>
          <a:p>
            <a:r>
              <a:rPr lang="en-US" u="none" strike="noStrike" dirty="0">
                <a:solidFill>
                  <a:srgbClr val="4AC5E3"/>
                </a:solidFill>
                <a:effectLst/>
                <a:hlinkClick r:id="rId3"/>
              </a:rPr>
              <a:t>https://source.android.com/source/index.html</a:t>
            </a:r>
            <a:endParaRPr lang="en-US" dirty="0">
              <a:effectLst/>
            </a:endParaRPr>
          </a:p>
          <a:p>
            <a:r>
              <a:rPr lang="en-US" dirty="0">
                <a:effectLst/>
              </a:rPr>
              <a:t>For Gingerbread (2.3.x) and above, a 64-bit build environment is required. For older versions, the build environment is 32-bit systems.</a:t>
            </a:r>
          </a:p>
          <a:p>
            <a:r>
              <a:rPr lang="en-US" dirty="0">
                <a:effectLst/>
              </a:rPr>
              <a:t>The Ubuntu versions used range from Ubuntu 10.04 to 14.04, but for each release there is a recommended Ubuntu version. If it is a new setup, it is suggested to use the recommended Ubuntu version to make the job easier. However, there are no hard requirements here. You should be able to use any Ubuntu version higher than the recommended Ubuntu version. There are also many articles about how to set up the AOSP build using a different Linux distribution such as RedHat or </a:t>
            </a:r>
            <a:r>
              <a:rPr lang="en-US" dirty="0" err="1">
                <a:effectLst/>
              </a:rPr>
              <a:t>Debain</a:t>
            </a:r>
            <a:r>
              <a:rPr lang="en-US" dirty="0">
                <a:effectLst/>
              </a:rPr>
              <a:t>.</a:t>
            </a:r>
          </a:p>
          <a:p>
            <a:r>
              <a:rPr lang="en-US" dirty="0">
                <a:effectLst/>
              </a:rPr>
              <a:t>Oracle JDK was used to build AOSP until Lollipop. From Lollipop and the above, OpenJDK was used instead of Oracle JDK.</a:t>
            </a:r>
          </a:p>
          <a:p>
            <a:pPr algn="l" fontAlgn="base"/>
            <a:endParaRPr dirty="0">
              <a:uFillTx/>
            </a:endParaRPr>
          </a:p>
        </p:txBody>
      </p:sp>
    </p:spTree>
    <p:extLst>
      <p:ext uri="{BB962C8B-B14F-4D97-AF65-F5344CB8AC3E}">
        <p14:creationId xmlns:p14="http://schemas.microsoft.com/office/powerpoint/2010/main" val="336744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host environment that we use in this course is Ubuntu 14.04. Download the Android SDK for Linux and decompress it to a folder in your Home directory.</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tools in Android SDK have been changed since API level 25. You may use an older version of Android SDK or the latest Android SDK so I gave the instructions for both cases here.</a:t>
            </a:r>
            <a:endParaRPr kumimoji="0" lang="en-US" sz="11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34596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You can add the platform-tools and tools directory to your PATH environment variable.</a:t>
            </a:r>
          </a:p>
          <a:p>
            <a:pPr algn="l"/>
            <a:r>
              <a:rPr lang="en-US" b="0" i="0" dirty="0">
                <a:solidFill>
                  <a:srgbClr val="C3C8CF"/>
                </a:solidFill>
                <a:effectLst/>
                <a:latin typeface="walsheim"/>
              </a:rPr>
              <a:t>We will use a virtual device based on API level 25 in this course to test our image.</a:t>
            </a:r>
          </a:p>
          <a:p>
            <a:pPr algn="l" fontAlgn="base"/>
            <a:endParaRPr dirty="0">
              <a:uFillTx/>
            </a:endParaRPr>
          </a:p>
        </p:txBody>
      </p:sp>
    </p:spTree>
    <p:extLst>
      <p:ext uri="{BB962C8B-B14F-4D97-AF65-F5344CB8AC3E}">
        <p14:creationId xmlns:p14="http://schemas.microsoft.com/office/powerpoint/2010/main" val="4219834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b="0" dirty="0">
                <a:solidFill>
                  <a:srgbClr val="FFFFFF"/>
                </a:solidFill>
                <a:effectLst/>
              </a:rPr>
              <a:t>Introduction to Android System Programming</a:t>
            </a:r>
          </a:p>
          <a:p>
            <a:r>
              <a:rPr lang="en-US" dirty="0">
                <a:effectLst/>
              </a:rPr>
              <a:t>This course is about Android system programming. In this lesson, we will start with a discussion on system programming and the scope of Android system programming (to give a high-level view of this course). After that, we will look at the Android system architecture. From the architecture, we can see the layers that we will focus on in this course. We will also talk about the virtual hardware platforms and third-party open source projects that we will use in this course. </a:t>
            </a:r>
            <a:endParaRPr dirty="0">
              <a:uFillTx/>
            </a:endParaRPr>
          </a:p>
        </p:txBody>
      </p:sp>
    </p:spTree>
    <p:extLst>
      <p:ext uri="{BB962C8B-B14F-4D97-AF65-F5344CB8AC3E}">
        <p14:creationId xmlns:p14="http://schemas.microsoft.com/office/powerpoint/2010/main" val="2414010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3505293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Click the Create... button in AVD Manager and create a new virtual device named a25x86 with the following configuration, as shown in the following screenshot:</a:t>
            </a:r>
          </a:p>
          <a:p>
            <a:pPr algn="l">
              <a:buFont typeface="Arial" panose="020B0604020202020204" pitchFamily="34" charset="0"/>
              <a:buChar char="•"/>
            </a:pPr>
            <a:r>
              <a:rPr lang="en-US" b="0" i="0" dirty="0">
                <a:solidFill>
                  <a:srgbClr val="FFFFFF"/>
                </a:solidFill>
                <a:effectLst/>
                <a:latin typeface="walsheim"/>
              </a:rPr>
              <a:t>Android 7.1.1 - API level 25</a:t>
            </a:r>
          </a:p>
          <a:p>
            <a:pPr algn="l">
              <a:buFont typeface="Arial" panose="020B0604020202020204" pitchFamily="34" charset="0"/>
              <a:buChar char="•"/>
            </a:pPr>
            <a:r>
              <a:rPr lang="en-US" b="0" i="0" dirty="0">
                <a:solidFill>
                  <a:srgbClr val="FFFFFF"/>
                </a:solidFill>
                <a:effectLst/>
                <a:latin typeface="walsheim"/>
              </a:rPr>
              <a:t>1024 MB RAM</a:t>
            </a:r>
          </a:p>
          <a:p>
            <a:pPr algn="l">
              <a:buFont typeface="Arial" panose="020B0604020202020204" pitchFamily="34" charset="0"/>
              <a:buChar char="•"/>
            </a:pPr>
            <a:r>
              <a:rPr lang="en-US" b="0" i="0" dirty="0">
                <a:solidFill>
                  <a:srgbClr val="FFFFFF"/>
                </a:solidFill>
                <a:effectLst/>
                <a:latin typeface="walsheim"/>
              </a:rPr>
              <a:t>400 MB SD card</a:t>
            </a:r>
          </a:p>
          <a:p>
            <a:pPr algn="l">
              <a:buFont typeface="Arial" panose="020B0604020202020204" pitchFamily="34" charset="0"/>
              <a:buChar char="•"/>
            </a:pPr>
            <a:r>
              <a:rPr lang="en-US" b="0" i="0" dirty="0">
                <a:solidFill>
                  <a:srgbClr val="FFFFFF"/>
                </a:solidFill>
                <a:effectLst/>
                <a:latin typeface="walsheim"/>
              </a:rPr>
              <a:t>400 MB internal storage</a:t>
            </a:r>
          </a:p>
          <a:p>
            <a:pPr algn="l">
              <a:buFont typeface="Arial" panose="020B0604020202020204" pitchFamily="34" charset="0"/>
              <a:buChar char="•"/>
            </a:pPr>
            <a:r>
              <a:rPr lang="en-US" b="0" i="0" dirty="0">
                <a:solidFill>
                  <a:srgbClr val="FFFFFF"/>
                </a:solidFill>
                <a:effectLst/>
                <a:latin typeface="walsheim"/>
              </a:rPr>
              <a:t>Display size at 480 x 800: </a:t>
            </a:r>
            <a:r>
              <a:rPr lang="en-US" b="0" i="0" dirty="0" err="1">
                <a:solidFill>
                  <a:srgbClr val="FFFFFF"/>
                </a:solidFill>
                <a:effectLst/>
                <a:latin typeface="walsheim"/>
              </a:rPr>
              <a:t>hdpi</a:t>
            </a:r>
            <a:endParaRPr lang="en-US" b="0" i="0" dirty="0">
              <a:solidFill>
                <a:srgbClr val="FFFFFF"/>
              </a:solidFill>
              <a:effectLst/>
              <a:latin typeface="walsheim"/>
            </a:endParaRPr>
          </a:p>
          <a:p>
            <a:pPr algn="l" fontAlgn="base"/>
            <a:endParaRPr dirty="0">
              <a:uFillTx/>
            </a:endParaRPr>
          </a:p>
        </p:txBody>
      </p:sp>
    </p:spTree>
    <p:extLst>
      <p:ext uri="{BB962C8B-B14F-4D97-AF65-F5344CB8AC3E}">
        <p14:creationId xmlns:p14="http://schemas.microsoft.com/office/powerpoint/2010/main" val="4195445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758455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If you use the latest version of Android SDK, you may get the following error message, if you follow the previous instructions:</a:t>
            </a:r>
            <a:endParaRPr dirty="0">
              <a:uFillTx/>
            </a:endParaRPr>
          </a:p>
        </p:txBody>
      </p:sp>
    </p:spTree>
    <p:extLst>
      <p:ext uri="{BB962C8B-B14F-4D97-AF65-F5344CB8AC3E}">
        <p14:creationId xmlns:p14="http://schemas.microsoft.com/office/powerpoint/2010/main" val="998574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2421091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Android 7, both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ranchu</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 goldfish emulators are supported. Let's test the goldfish emulator first. We can run this virtual device in the goldfish emulator using the following command:</a:t>
            </a:r>
          </a:p>
          <a:p>
            <a:pPr algn="l" fontAlgn="base"/>
            <a:endParaRPr lang="en-US" dirty="0">
              <a:uFillTx/>
            </a:endParaRPr>
          </a:p>
          <a:p>
            <a:pPr algn="l"/>
            <a:r>
              <a:rPr lang="en-US" b="0" i="0" dirty="0">
                <a:solidFill>
                  <a:srgbClr val="C3C8CF"/>
                </a:solidFill>
                <a:effectLst/>
                <a:latin typeface="walsheim"/>
              </a:rPr>
              <a:t>To monitor the status of a virtual device, we can use the following Android emulator options:</a:t>
            </a:r>
          </a:p>
          <a:p>
            <a:pPr algn="l">
              <a:buFont typeface="Arial" panose="020B0604020202020204" pitchFamily="34" charset="0"/>
              <a:buChar char="•"/>
            </a:pPr>
            <a:r>
              <a:rPr lang="en-US" b="0" i="0" dirty="0">
                <a:solidFill>
                  <a:srgbClr val="FFFFFF"/>
                </a:solidFill>
                <a:effectLst/>
                <a:latin typeface="walsheim"/>
              </a:rPr>
              <a:t>-verbose: Shows the emulator debug information.</a:t>
            </a:r>
          </a:p>
          <a:p>
            <a:pPr algn="l">
              <a:buFont typeface="Arial" panose="020B0604020202020204" pitchFamily="34" charset="0"/>
              <a:buChar char="•"/>
            </a:pPr>
            <a:r>
              <a:rPr lang="en-US" b="0" i="0" dirty="0">
                <a:solidFill>
                  <a:srgbClr val="FFFFFF"/>
                </a:solidFill>
                <a:effectLst/>
                <a:latin typeface="walsheim"/>
              </a:rPr>
              <a:t>-show-kernel: Shows kernel debug information.</a:t>
            </a:r>
          </a:p>
          <a:p>
            <a:pPr algn="l">
              <a:buFont typeface="Arial" panose="020B0604020202020204" pitchFamily="34" charset="0"/>
              <a:buChar char="•"/>
            </a:pPr>
            <a:r>
              <a:rPr lang="en-US" b="0" i="0" dirty="0">
                <a:solidFill>
                  <a:srgbClr val="FFFFFF"/>
                </a:solidFill>
                <a:effectLst/>
                <a:latin typeface="walsheim"/>
              </a:rPr>
              <a:t>-shell: Uses </a:t>
            </a:r>
            <a:r>
              <a:rPr lang="en-US" b="0" i="0" dirty="0" err="1">
                <a:solidFill>
                  <a:srgbClr val="FFFFFF"/>
                </a:solidFill>
                <a:effectLst/>
                <a:latin typeface="walsheim"/>
              </a:rPr>
              <a:t>stdio</a:t>
            </a:r>
            <a:r>
              <a:rPr lang="en-US" b="0" i="0" dirty="0">
                <a:solidFill>
                  <a:srgbClr val="FFFFFF"/>
                </a:solidFill>
                <a:effectLst/>
                <a:latin typeface="walsheim"/>
              </a:rPr>
              <a:t> as the command line prompt.</a:t>
            </a:r>
          </a:p>
          <a:p>
            <a:pPr algn="l">
              <a:buFont typeface="Arial" panose="020B0604020202020204" pitchFamily="34" charset="0"/>
              <a:buChar char="•"/>
            </a:pPr>
            <a:r>
              <a:rPr lang="en-US" b="0" i="0" dirty="0">
                <a:solidFill>
                  <a:srgbClr val="FFFFFF"/>
                </a:solidFill>
                <a:effectLst/>
                <a:latin typeface="walsheim"/>
              </a:rPr>
              <a:t>-engine: Selects the emulator engine. The choice can be auto, classic, or qemu2. The classic option is to use the goldfish emulator and the qemu2 option is to use the </a:t>
            </a:r>
            <a:r>
              <a:rPr lang="en-US" b="0" i="0" dirty="0" err="1">
                <a:solidFill>
                  <a:srgbClr val="FFFFFF"/>
                </a:solidFill>
                <a:effectLst/>
                <a:latin typeface="walsheim"/>
              </a:rPr>
              <a:t>ranchu</a:t>
            </a:r>
            <a:r>
              <a:rPr lang="en-US" b="0" i="0" dirty="0">
                <a:solidFill>
                  <a:srgbClr val="FFFFFF"/>
                </a:solidFill>
                <a:effectLst/>
                <a:latin typeface="walsheim"/>
              </a:rPr>
              <a:t> emulator. If the option is auto or without the engine option, the system will check the environment and try to launch </a:t>
            </a:r>
            <a:r>
              <a:rPr lang="en-US" b="0" i="0" dirty="0" err="1">
                <a:solidFill>
                  <a:srgbClr val="FFFFFF"/>
                </a:solidFill>
                <a:effectLst/>
                <a:latin typeface="walsheim"/>
              </a:rPr>
              <a:t>ranchu</a:t>
            </a:r>
            <a:r>
              <a:rPr lang="en-US" b="0" i="0" dirty="0">
                <a:solidFill>
                  <a:srgbClr val="FFFFFF"/>
                </a:solidFill>
                <a:effectLst/>
                <a:latin typeface="walsheim"/>
              </a:rPr>
              <a:t> first. If it fails, it will fall back to goldfish.</a:t>
            </a:r>
          </a:p>
          <a:p>
            <a:pPr algn="l"/>
            <a:r>
              <a:rPr lang="en-US" b="0" i="0" dirty="0">
                <a:solidFill>
                  <a:srgbClr val="C3C8CF"/>
                </a:solidFill>
                <a:effectLst/>
                <a:latin typeface="walsheim"/>
              </a:rPr>
              <a:t>From the preceding log, we can see that the kernel-</a:t>
            </a:r>
            <a:r>
              <a:rPr lang="en-US" b="0" i="0" dirty="0" err="1">
                <a:solidFill>
                  <a:srgbClr val="C3C8CF"/>
                </a:solidFill>
                <a:effectLst/>
                <a:latin typeface="walsheim"/>
              </a:rPr>
              <a:t>qemu</a:t>
            </a:r>
            <a:r>
              <a:rPr lang="en-US" b="0" i="0" dirty="0">
                <a:solidFill>
                  <a:srgbClr val="C3C8CF"/>
                </a:solidFill>
                <a:effectLst/>
                <a:latin typeface="walsheim"/>
              </a:rPr>
              <a:t> kernel file is used for the goldfish emulator.</a:t>
            </a:r>
          </a:p>
          <a:p>
            <a:pPr algn="l" fontAlgn="base"/>
            <a:endParaRPr dirty="0">
              <a:uFillTx/>
            </a:endParaRPr>
          </a:p>
        </p:txBody>
      </p:sp>
    </p:spTree>
    <p:extLst>
      <p:ext uri="{BB962C8B-B14F-4D97-AF65-F5344CB8AC3E}">
        <p14:creationId xmlns:p14="http://schemas.microsoft.com/office/powerpoint/2010/main" val="36518502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From the preceding output, we can see that QEMU version 0.10.50 is used for the goldfish emulator.</a:t>
            </a:r>
            <a:endParaRPr dirty="0">
              <a:uFillTx/>
            </a:endParaRPr>
          </a:p>
        </p:txBody>
      </p:sp>
    </p:spTree>
    <p:extLst>
      <p:ext uri="{BB962C8B-B14F-4D97-AF65-F5344CB8AC3E}">
        <p14:creationId xmlns:p14="http://schemas.microsoft.com/office/powerpoint/2010/main" val="2348629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FFFFFF"/>
                </a:solidFill>
                <a:effectLst/>
                <a:latin typeface="walsheim"/>
              </a:rPr>
              <a:t>The emulator command is a wrapper for QEMU. Any command-line options after </a:t>
            </a:r>
            <a:r>
              <a:rPr lang="en-US" dirty="0"/>
              <a:t>-</a:t>
            </a:r>
            <a:r>
              <a:rPr lang="en-US" dirty="0" err="1"/>
              <a:t>qemu</a:t>
            </a:r>
            <a:r>
              <a:rPr lang="en-US" b="0" i="0" dirty="0">
                <a:solidFill>
                  <a:srgbClr val="FFFFFF"/>
                </a:solidFill>
                <a:effectLst/>
                <a:latin typeface="walsheim"/>
              </a:rPr>
              <a:t> are passed to QEMU as the command lines of QEMU directly.</a:t>
            </a:r>
            <a:br>
              <a:rPr lang="en-US" dirty="0"/>
            </a:br>
            <a:r>
              <a:rPr lang="en-US" b="0" i="0" dirty="0">
                <a:solidFill>
                  <a:srgbClr val="FFFFFF"/>
                </a:solidFill>
                <a:effectLst/>
                <a:latin typeface="walsheim"/>
              </a:rPr>
              <a:t>To find out the emulator version, we can use the following command:</a:t>
            </a:r>
            <a:br>
              <a:rPr lang="en-US" dirty="0"/>
            </a:br>
            <a:r>
              <a:rPr lang="en-US" b="1" dirty="0">
                <a:effectLst/>
              </a:rPr>
              <a:t>$ emulator -version</a:t>
            </a:r>
            <a:br>
              <a:rPr lang="en-US" b="1" dirty="0">
                <a:effectLst/>
              </a:rPr>
            </a:br>
            <a:r>
              <a:rPr lang="en-US" b="0" i="0" dirty="0">
                <a:solidFill>
                  <a:srgbClr val="FFFFFF"/>
                </a:solidFill>
                <a:effectLst/>
                <a:latin typeface="walsheim"/>
              </a:rPr>
              <a:t>The following command will show the QEMU version:</a:t>
            </a:r>
            <a:br>
              <a:rPr lang="en-US" dirty="0"/>
            </a:br>
            <a:r>
              <a:rPr lang="en-US" b="1" dirty="0">
                <a:effectLst/>
              </a:rPr>
              <a:t>$ emulator -</a:t>
            </a:r>
            <a:r>
              <a:rPr lang="en-US" b="1" dirty="0" err="1">
                <a:effectLst/>
              </a:rPr>
              <a:t>qemu</a:t>
            </a:r>
            <a:r>
              <a:rPr lang="en-US" b="1" dirty="0">
                <a:effectLst/>
              </a:rPr>
              <a:t> -version</a:t>
            </a:r>
            <a:endParaRPr dirty="0">
              <a:uFillTx/>
            </a:endParaRPr>
          </a:p>
        </p:txBody>
      </p:sp>
    </p:spTree>
    <p:extLst>
      <p:ext uri="{BB962C8B-B14F-4D97-AF65-F5344CB8AC3E}">
        <p14:creationId xmlns:p14="http://schemas.microsoft.com/office/powerpoint/2010/main" val="318666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Pay attention to the following information on the About Phone screen:</a:t>
            </a:r>
          </a:p>
          <a:p>
            <a:pPr algn="l">
              <a:buFont typeface="Arial" panose="020B0604020202020204" pitchFamily="34" charset="0"/>
              <a:buChar char="•"/>
            </a:pPr>
            <a:r>
              <a:rPr lang="en-US" b="0" i="0" dirty="0">
                <a:solidFill>
                  <a:srgbClr val="FFFFFF"/>
                </a:solidFill>
                <a:effectLst/>
                <a:latin typeface="walsheim"/>
              </a:rPr>
              <a:t>Android version: 7.1</a:t>
            </a:r>
          </a:p>
          <a:p>
            <a:pPr algn="l">
              <a:buFont typeface="Arial" panose="020B0604020202020204" pitchFamily="34" charset="0"/>
              <a:buChar char="•"/>
            </a:pPr>
            <a:r>
              <a:rPr lang="en-US" b="0" i="0" dirty="0">
                <a:solidFill>
                  <a:srgbClr val="FFFFFF"/>
                </a:solidFill>
                <a:effectLst/>
                <a:latin typeface="walsheim"/>
              </a:rPr>
              <a:t>Kernel version: 3.4.67</a:t>
            </a:r>
          </a:p>
          <a:p>
            <a:pPr algn="l">
              <a:buFont typeface="Arial" panose="020B0604020202020204" pitchFamily="34" charset="0"/>
              <a:buChar char="•"/>
            </a:pPr>
            <a:r>
              <a:rPr lang="en-US" b="0" i="0" dirty="0">
                <a:solidFill>
                  <a:srgbClr val="FFFFFF"/>
                </a:solidFill>
                <a:effectLst/>
                <a:latin typeface="walsheim"/>
              </a:rPr>
              <a:t>Build number: sdk_google_phone_x86-userdebug 7.1 NPF26K 3479480 test-keys</a:t>
            </a:r>
          </a:p>
          <a:p>
            <a:pPr algn="l"/>
            <a:r>
              <a:rPr lang="en-US" b="0" i="0" dirty="0">
                <a:solidFill>
                  <a:srgbClr val="C3C8CF"/>
                </a:solidFill>
                <a:effectLst/>
                <a:latin typeface="walsheim"/>
              </a:rPr>
              <a:t>As we can see from the preceding information, the kernel version is 3.4.67 and the filesystem build number is sdk_google_phone_x86-userdebug 7.1 NPF26K 3479480 test-keys for goldfish emulator. In the next section, we can see that </a:t>
            </a:r>
            <a:r>
              <a:rPr lang="en-US" b="0" i="0" dirty="0" err="1">
                <a:solidFill>
                  <a:srgbClr val="C3C8CF"/>
                </a:solidFill>
                <a:effectLst/>
                <a:latin typeface="walsheim"/>
              </a:rPr>
              <a:t>ranchu</a:t>
            </a:r>
            <a:r>
              <a:rPr lang="en-US" b="0" i="0" dirty="0">
                <a:solidFill>
                  <a:srgbClr val="C3C8CF"/>
                </a:solidFill>
                <a:effectLst/>
                <a:latin typeface="walsheim"/>
              </a:rPr>
              <a:t> emulator uses a different kernel version, even though both emulators share the same filesystem.</a:t>
            </a:r>
          </a:p>
          <a:p>
            <a:pPr algn="l"/>
            <a:r>
              <a:rPr lang="en-US" b="0" i="0" dirty="0">
                <a:solidFill>
                  <a:srgbClr val="C3C8CF"/>
                </a:solidFill>
                <a:effectLst/>
                <a:latin typeface="walsheim"/>
              </a:rPr>
              <a:t>The Android system build includes two parts: the AOSP system and an Android-compatible Linux kernel. The build result of the AOSP system includes all image files for the Android system except the kernel image. They are built separately and are also under difference licenses. The preferred license for the AOSP is the Apache Software License, while the Linux kernel is under the GPLv2 License. Be aware of this difference. It also means that the AOSP build doesn't include the kernel build. We have to build the kernel separately. We can also use different kernel images with the same filesystem as in the test of the goldfish and </a:t>
            </a:r>
            <a:r>
              <a:rPr lang="en-US" b="0" i="0" dirty="0" err="1">
                <a:solidFill>
                  <a:srgbClr val="C3C8CF"/>
                </a:solidFill>
                <a:effectLst/>
                <a:latin typeface="walsheim"/>
              </a:rPr>
              <a:t>ranchu</a:t>
            </a:r>
            <a:r>
              <a:rPr lang="en-US" b="0" i="0" dirty="0">
                <a:solidFill>
                  <a:srgbClr val="C3C8CF"/>
                </a:solidFill>
                <a:effectLst/>
                <a:latin typeface="walsheim"/>
              </a:rPr>
              <a:t> emulator.</a:t>
            </a:r>
          </a:p>
          <a:p>
            <a:pPr algn="l"/>
            <a:r>
              <a:rPr lang="en-US" b="0" i="0" dirty="0">
                <a:solidFill>
                  <a:srgbClr val="C3C8CF"/>
                </a:solidFill>
                <a:effectLst/>
                <a:latin typeface="walsheim"/>
              </a:rPr>
              <a:t>When we talk about the Android version, we have to look into the details of the kernel version and filesystem build number.</a:t>
            </a:r>
          </a:p>
          <a:p>
            <a:pPr algn="l" fontAlgn="base"/>
            <a:endParaRPr dirty="0">
              <a:uFillTx/>
            </a:endParaRPr>
          </a:p>
        </p:txBody>
      </p:sp>
    </p:spTree>
    <p:extLst>
      <p:ext uri="{BB962C8B-B14F-4D97-AF65-F5344CB8AC3E}">
        <p14:creationId xmlns:p14="http://schemas.microsoft.com/office/powerpoint/2010/main" val="42546061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We can test </a:t>
            </a:r>
            <a:r>
              <a:rPr lang="en-US" dirty="0" err="1">
                <a:effectLst/>
              </a:rPr>
              <a:t>ranchu</a:t>
            </a:r>
            <a:r>
              <a:rPr lang="en-US" dirty="0">
                <a:effectLst/>
              </a:rPr>
              <a:t> emulator as well with the same virtual device. We can use a similar command without the -engine option or with the -engine qemu2 option to start </a:t>
            </a:r>
            <a:r>
              <a:rPr lang="en-US" dirty="0" err="1">
                <a:effectLst/>
              </a:rPr>
              <a:t>ranchu</a:t>
            </a:r>
            <a:r>
              <a:rPr lang="en-US" dirty="0">
                <a:effectLst/>
              </a:rPr>
              <a:t> emulator:</a:t>
            </a:r>
          </a:p>
          <a:p>
            <a:pPr algn="l" fontAlgn="base"/>
            <a:endParaRPr dirty="0">
              <a:uFillTx/>
            </a:endParaRPr>
          </a:p>
        </p:txBody>
      </p:sp>
    </p:spTree>
    <p:extLst>
      <p:ext uri="{BB962C8B-B14F-4D97-AF65-F5344CB8AC3E}">
        <p14:creationId xmlns:p14="http://schemas.microsoft.com/office/powerpoint/2010/main" val="1832441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r>
              <a:rPr lang="en-US" b="0" i="1" dirty="0">
                <a:solidFill>
                  <a:srgbClr val="FFFFFF"/>
                </a:solidFill>
                <a:effectLst/>
              </a:rPr>
              <a:t>whereas systems programming aims to produce software and software platforms which provide services to other software, are performance constrained, or both (e.g. operating systems, computational science applications, game engines and AAA video games, industrial automation, and software as a service applications). "</a:t>
            </a:r>
            <a:br>
              <a:rPr lang="en-US" b="0" i="1" dirty="0">
                <a:solidFill>
                  <a:srgbClr val="FFFFFF"/>
                </a:solidFill>
                <a:effectLst/>
              </a:rPr>
            </a:br>
            <a:endParaRPr lang="en-US" b="0" i="1" dirty="0">
              <a:solidFill>
                <a:srgbClr val="FFFFFF"/>
              </a:solidFill>
              <a:effectLst/>
            </a:endParaRPr>
          </a:p>
          <a:p>
            <a:r>
              <a:rPr lang="en-US" dirty="0">
                <a:effectLst/>
              </a:rPr>
              <a:t>From the preceding definition, we can see that when we talk about system programming we actually deal with the building blocks of the computer system itself. We may depict the system architecture and how it looks like inside the system. As an example, we can refer to system programming books for Windows or Linux. The course </a:t>
            </a:r>
            <a:r>
              <a:rPr lang="en-US" i="1" dirty="0">
                <a:effectLst/>
              </a:rPr>
              <a:t>Linux System Programming</a:t>
            </a:r>
            <a:r>
              <a:rPr lang="en-US" dirty="0">
                <a:effectLst/>
              </a:rPr>
              <a:t> published by O'Reilly Media, Inc. includes topics about f</a:t>
            </a:r>
            <a:r>
              <a:rPr lang="en-US" i="1" dirty="0">
                <a:effectLst/>
              </a:rPr>
              <a:t>ile I/O</a:t>
            </a:r>
            <a:r>
              <a:rPr lang="en-US" dirty="0">
                <a:effectLst/>
              </a:rPr>
              <a:t>, </a:t>
            </a:r>
            <a:r>
              <a:rPr lang="en-US" i="1" dirty="0">
                <a:effectLst/>
              </a:rPr>
              <a:t>process management</a:t>
            </a:r>
            <a:r>
              <a:rPr lang="en-US" dirty="0">
                <a:effectLst/>
              </a:rPr>
              <a:t>, </a:t>
            </a:r>
            <a:r>
              <a:rPr lang="en-US" i="1" dirty="0">
                <a:effectLst/>
              </a:rPr>
              <a:t>memory management</a:t>
            </a:r>
            <a:r>
              <a:rPr lang="en-US" dirty="0">
                <a:effectLst/>
              </a:rPr>
              <a:t>, </a:t>
            </a:r>
            <a:r>
              <a:rPr lang="en-US" i="1" dirty="0">
                <a:effectLst/>
              </a:rPr>
              <a:t>interrupt handling</a:t>
            </a:r>
            <a:r>
              <a:rPr lang="en-US" dirty="0">
                <a:effectLst/>
              </a:rPr>
              <a:t>, and so on. There is another course called </a:t>
            </a:r>
            <a:r>
              <a:rPr lang="en-US" i="1" dirty="0">
                <a:effectLst/>
              </a:rPr>
              <a:t>Windows System Programming</a:t>
            </a:r>
            <a:r>
              <a:rPr lang="en-US" dirty="0">
                <a:effectLst/>
              </a:rPr>
              <a:t> published by Addison-Wesley Professional that includes very similar topics to its Linux counterpart.</a:t>
            </a:r>
          </a:p>
          <a:p>
            <a:r>
              <a:rPr lang="en-US" dirty="0">
                <a:effectLst/>
              </a:rPr>
              <a:t>You may expect similar content in this course for Android, but you will find that the topics in this course are quite different from the classic system programming course. First of all, it doesn't really make sense to have a system programming course for Android talk about file I/O, process management, or memory management, because the </a:t>
            </a:r>
            <a:r>
              <a:rPr lang="en-US" i="1" dirty="0">
                <a:effectLst/>
              </a:rPr>
              <a:t>Linux System Programming</a:t>
            </a:r>
            <a:r>
              <a:rPr lang="en-US" dirty="0">
                <a:effectLst/>
              </a:rPr>
              <a:t> course can cover almost the same topics for Android (Android uses Linux kernels and device driver models).</a:t>
            </a:r>
          </a:p>
          <a:p>
            <a:r>
              <a:rPr lang="en-US" dirty="0">
                <a:effectLst/>
              </a:rPr>
              <a:t>When you want to explore kernel space system programming, you can read books such as </a:t>
            </a:r>
            <a:r>
              <a:rPr lang="en-US" i="1" dirty="0">
                <a:effectLst/>
              </a:rPr>
              <a:t>Linux Device Drivers</a:t>
            </a:r>
            <a:r>
              <a:rPr lang="en-US" dirty="0">
                <a:effectLst/>
              </a:rPr>
              <a:t> by O'Reilly or </a:t>
            </a:r>
            <a:r>
              <a:rPr lang="en-US" i="1" dirty="0">
                <a:effectLst/>
              </a:rPr>
              <a:t>Essential Linux Device Drivers</a:t>
            </a:r>
            <a:r>
              <a:rPr lang="en-US" dirty="0">
                <a:effectLst/>
              </a:rPr>
              <a:t> from Prentice Hall. When you want to explore user space system programming, you can read the course that I mentioned before, </a:t>
            </a:r>
            <a:r>
              <a:rPr lang="en-US" i="1" dirty="0">
                <a:effectLst/>
              </a:rPr>
              <a:t>Linux System Programming</a:t>
            </a:r>
            <a:r>
              <a:rPr lang="en-US" dirty="0">
                <a:effectLst/>
              </a:rPr>
              <a:t> by O'Reilly. Then you may wonder, Do we need an </a:t>
            </a:r>
            <a:r>
              <a:rPr lang="en-US" i="1" dirty="0">
                <a:effectLst/>
              </a:rPr>
              <a:t>Android System Programming</a:t>
            </a:r>
            <a:r>
              <a:rPr lang="en-US" dirty="0">
                <a:effectLst/>
              </a:rPr>
              <a:t> course in this case? To answer this question, it depends on how we look at system programming for Android. Or in other words, it depends on which angle we look at </a:t>
            </a:r>
            <a:r>
              <a:rPr lang="en-US" i="1" dirty="0">
                <a:effectLst/>
              </a:rPr>
              <a:t>Android System Programming</a:t>
            </a:r>
            <a:r>
              <a:rPr lang="en-US" dirty="0">
                <a:effectLst/>
              </a:rPr>
              <a:t> from. We can tell people different things about the same world from different perspectives. In that sense, we may need more than one course to talk about Android system programming.</a:t>
            </a:r>
          </a:p>
          <a:p>
            <a:r>
              <a:rPr lang="en-US" dirty="0">
                <a:effectLst/>
              </a:rPr>
              <a:t>To talk about Android system programming, we can talk about it theoretically or practically. In this course, we will do it practically with a few actual projects and hands-on examples. Our focus will be how to customize the Android system and how to port it to a new platform.</a:t>
            </a:r>
          </a:p>
          <a:p>
            <a:pPr algn="l" fontAlgn="base"/>
            <a:endParaRPr dirty="0">
              <a:uFillTx/>
            </a:endParaRPr>
          </a:p>
        </p:txBody>
      </p:sp>
    </p:spTree>
    <p:extLst>
      <p:ext uri="{BB962C8B-B14F-4D97-AF65-F5344CB8AC3E}">
        <p14:creationId xmlns:p14="http://schemas.microsoft.com/office/powerpoint/2010/main" val="4031534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We can see that </a:t>
            </a:r>
            <a:r>
              <a:rPr lang="en-US" b="0" i="0" dirty="0" err="1">
                <a:solidFill>
                  <a:srgbClr val="C3C8CF"/>
                </a:solidFill>
                <a:effectLst/>
                <a:latin typeface="walsheim"/>
              </a:rPr>
              <a:t>ranchu</a:t>
            </a:r>
            <a:r>
              <a:rPr lang="en-US" b="0" i="0" dirty="0">
                <a:solidFill>
                  <a:srgbClr val="C3C8CF"/>
                </a:solidFill>
                <a:effectLst/>
                <a:latin typeface="walsheim"/>
              </a:rPr>
              <a:t> uses a much newer QEMU version that can support many new features, which we will discuss later in this course.</a:t>
            </a:r>
            <a:endParaRPr dirty="0">
              <a:uFillTx/>
            </a:endParaRPr>
          </a:p>
        </p:txBody>
      </p:sp>
    </p:spTree>
    <p:extLst>
      <p:ext uri="{BB962C8B-B14F-4D97-AF65-F5344CB8AC3E}">
        <p14:creationId xmlns:p14="http://schemas.microsoft.com/office/powerpoint/2010/main" val="39657220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We can see that the </a:t>
            </a:r>
            <a:r>
              <a:rPr lang="en-US" b="0" i="0" dirty="0" err="1">
                <a:solidFill>
                  <a:srgbClr val="C3C8CF"/>
                </a:solidFill>
                <a:effectLst/>
                <a:latin typeface="walsheim"/>
              </a:rPr>
              <a:t>ranchu</a:t>
            </a:r>
            <a:r>
              <a:rPr lang="en-US" b="0" i="0" dirty="0">
                <a:solidFill>
                  <a:srgbClr val="C3C8CF"/>
                </a:solidFill>
                <a:effectLst/>
                <a:latin typeface="walsheim"/>
              </a:rPr>
              <a:t> emulator uses the kernel version 3.10.0, which is different from the goldfish emulator. The filesystem build is the same as for the goldfish emulator.</a:t>
            </a:r>
            <a:endParaRPr dirty="0">
              <a:uFillTx/>
            </a:endParaRPr>
          </a:p>
        </p:txBody>
      </p:sp>
    </p:spTree>
    <p:extLst>
      <p:ext uri="{BB962C8B-B14F-4D97-AF65-F5344CB8AC3E}">
        <p14:creationId xmlns:p14="http://schemas.microsoft.com/office/powerpoint/2010/main" val="882471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While the Google website and other sources can give general guidelines and procedures about the AOSP build, in this section we will look specifically at how to build AOSP for Android emulator image for API level 25.</a:t>
            </a:r>
          </a:p>
          <a:p>
            <a:r>
              <a:rPr lang="en-US" b="0" dirty="0">
                <a:solidFill>
                  <a:srgbClr val="FFFFFF"/>
                </a:solidFill>
                <a:effectLst/>
              </a:rPr>
              <a:t>The AOSP build environment</a:t>
            </a:r>
          </a:p>
          <a:p>
            <a:r>
              <a:rPr lang="en-US" dirty="0">
                <a:effectLst/>
              </a:rPr>
              <a:t>Since we want to set up a build environment for API level 25, you can refer to the table of AOSP releases for the basic requirements about the host and JDK. It is recommended to use the Ubuntu 14.04 64-bit host with Open JDK 8. For the hardware requirement, you may want to have a powerful enough computer with at least 8 GB RAM and 500 GB hard disk space.</a:t>
            </a:r>
          </a:p>
          <a:p>
            <a:pPr algn="l" fontAlgn="base"/>
            <a:endParaRPr dirty="0">
              <a:uFillTx/>
            </a:endParaRPr>
          </a:p>
        </p:txBody>
      </p:sp>
    </p:spTree>
    <p:extLst>
      <p:ext uri="{BB962C8B-B14F-4D97-AF65-F5344CB8AC3E}">
        <p14:creationId xmlns:p14="http://schemas.microsoft.com/office/powerpoint/2010/main" val="42213535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use the Ubuntu 14.04 64-bit version as our host operating system. After installing Ubuntu 14.04, the first thing you have to do is to install all necessary software packages as follows. </a:t>
            </a:r>
            <a:endParaRPr dirty="0">
              <a:uFillTx/>
            </a:endParaRPr>
          </a:p>
        </p:txBody>
      </p:sp>
    </p:spTree>
    <p:extLst>
      <p:ext uri="{BB962C8B-B14F-4D97-AF65-F5344CB8AC3E}">
        <p14:creationId xmlns:p14="http://schemas.microsoft.com/office/powerpoint/2010/main" val="19177286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dirty="0">
              <a:uFillTx/>
            </a:endParaRPr>
          </a:p>
          <a:p>
            <a:pPr algn="l" fontAlgn="base"/>
            <a:r>
              <a:rPr lang="en-US" b="0" i="0" dirty="0">
                <a:solidFill>
                  <a:srgbClr val="C3C8CF"/>
                </a:solidFill>
                <a:effectLst/>
                <a:latin typeface="walsheim"/>
              </a:rPr>
              <a:t>For Android 7, we need to use OpenJDK 8 to build. There are no available supported OpenJDK 8 packages for Ubuntu 14.04 yet, but the Ubuntu 15.04 OpenJDK 8 packages have been used successfully with Ubuntu 14.04. We need to install OpenJDK 8 on Ubuntu 14.04 using the following instructions.</a:t>
            </a:r>
            <a:endParaRPr dirty="0">
              <a:uFillTx/>
            </a:endParaRPr>
          </a:p>
        </p:txBody>
      </p:sp>
    </p:spTree>
    <p:extLst>
      <p:ext uri="{BB962C8B-B14F-4D97-AF65-F5344CB8AC3E}">
        <p14:creationId xmlns:p14="http://schemas.microsoft.com/office/powerpoint/2010/main" val="217304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Optionally, confirm the checksums of the downloaded files against the SHA256 string listed with each preceding package.</a:t>
            </a:r>
            <a:endParaRPr dirty="0">
              <a:uFillTx/>
            </a:endParaRPr>
          </a:p>
        </p:txBody>
      </p:sp>
    </p:spTree>
    <p:extLst>
      <p:ext uri="{BB962C8B-B14F-4D97-AF65-F5344CB8AC3E}">
        <p14:creationId xmlns:p14="http://schemas.microsoft.com/office/powerpoint/2010/main" val="3395581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866798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We have a build environment ready now. You may want to refer to Google's website to set up other things. For example, we may want to use cache to speed up the build or set up a separate output directory out of the AOSP tree.</a:t>
            </a:r>
            <a:endParaRPr dirty="0">
              <a:uFillTx/>
            </a:endParaRPr>
          </a:p>
        </p:txBody>
      </p:sp>
    </p:spTree>
    <p:extLst>
      <p:ext uri="{BB962C8B-B14F-4D97-AF65-F5344CB8AC3E}">
        <p14:creationId xmlns:p14="http://schemas.microsoft.com/office/powerpoint/2010/main" val="11204489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3955555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3289286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r>
              <a:rPr lang="en-US" dirty="0">
                <a:effectLst/>
              </a:rPr>
              <a:t>You may know that Android application programming uses the Java language and Android system programming using Java, C/C++, or assembly languages. To make it simple, we can treat everything other than application programming in the Android world as the scope of system programming. In this sense, the Android framework is also in the scope of system programming.</a:t>
            </a:r>
          </a:p>
          <a:p>
            <a:r>
              <a:rPr lang="en-US" dirty="0">
                <a:effectLst/>
              </a:rPr>
              <a:t>From the perspective of the audiences of this course, they may want to learn more about the layers they may touch on in their project work. The Android framework is a layer that will be changed by Google only in most cases. From this point of view, we won't spend too much time talking about the framework itself. Instead, we will focus on how to port the system including the Android framework from the standard platforms in </a:t>
            </a:r>
            <a:r>
              <a:rPr lang="en-US" b="1" dirty="0">
                <a:effectLst/>
              </a:rPr>
              <a:t>Android Open Source Project</a:t>
            </a:r>
            <a:r>
              <a:rPr lang="en-US" dirty="0">
                <a:effectLst/>
              </a:rPr>
              <a:t> (</a:t>
            </a:r>
            <a:r>
              <a:rPr lang="en-US" b="1" dirty="0">
                <a:effectLst/>
              </a:rPr>
              <a:t>AOSP</a:t>
            </a:r>
            <a:r>
              <a:rPr lang="en-US" dirty="0">
                <a:effectLst/>
              </a:rPr>
              <a:t>) to other platforms. We will focus on the layers that need to be changed during the porting process in this course.</a:t>
            </a:r>
          </a:p>
          <a:p>
            <a:r>
              <a:rPr lang="en-US" dirty="0">
                <a:effectLst/>
              </a:rPr>
              <a:t>After we have done the porting work, a new Android system will be available. One thing that we need to do for the new system is deliver the changes for the new system to the end users from time to time. It could be a major system update or bug fixing. This is supported by </a:t>
            </a:r>
            <a:r>
              <a:rPr lang="en-US" b="1" dirty="0">
                <a:effectLst/>
              </a:rPr>
              <a:t>over-the-air</a:t>
            </a:r>
            <a:r>
              <a:rPr lang="en-US" dirty="0">
                <a:effectLst/>
              </a:rPr>
              <a:t> (</a:t>
            </a:r>
            <a:r>
              <a:rPr lang="en-US" b="1" dirty="0">
                <a:effectLst/>
              </a:rPr>
              <a:t>OTA</a:t>
            </a:r>
            <a:r>
              <a:rPr lang="en-US" dirty="0">
                <a:effectLst/>
              </a:rPr>
              <a:t>) updates in Android. This is also one of the topics in this course.</a:t>
            </a:r>
          </a:p>
          <a:p>
            <a:r>
              <a:rPr lang="en-US" dirty="0">
                <a:effectLst/>
              </a:rPr>
              <a:t>Traditionally, all Unix programming was system-level programming. Unix or Linux programming is built around three cornerstones, which are system calls, the C library, and the C compiler. This is true for Android system programming as well. On top of the system calls and C library, Android has an additional layer of abstraction for the Android application level. This is the Android framework and Java virtual machine.</a:t>
            </a:r>
          </a:p>
          <a:p>
            <a:r>
              <a:rPr lang="en-US" dirty="0">
                <a:effectLst/>
              </a:rPr>
              <a:t>In that sense, most Android applications are built using Android SDK and Java language. You may be wondering whether it is possible to do Android application development using C/C++ or even do system level programming using Java. Yes, all these are possible. Besides Android SDK, we can also develop native applications using Android NDK. There are also a lot of Android framework components developed using the Java language. We can even develop Android applications using C# with Visual Studio (Xamarin). However, we won't go to that kind of complexity in this course. We will focus on the layers below the application framework. Again, the focus will be on customizing and extending the existing system or porting the entire system to a new hardware platform.</a:t>
            </a:r>
          </a:p>
          <a:p>
            <a:r>
              <a:rPr lang="en-US" dirty="0">
                <a:effectLst/>
              </a:rPr>
              <a:t>The reason why we will focus on the porting of Android systems and the customization of Android systems is because these are what most people working on the Android system level will do. After Google releases a new version of Android, silicon vendors need to port the new version to their reference platform. When OEM/ODM companies get the reference platform, they have to customize the reference platform to their products. The customization includes the build of the initial system itself and the deployment of the updates to the deployed system. In the first part of this course, we will discuss the porting of Android systems. In the second part of this course, we will discuss how to update the existing system.</a:t>
            </a:r>
          </a:p>
          <a:p>
            <a:pPr algn="l" fontAlgn="base"/>
            <a:endParaRPr dirty="0">
              <a:uFillTx/>
            </a:endParaRPr>
          </a:p>
        </p:txBody>
      </p:sp>
    </p:spTree>
    <p:extLst>
      <p:ext uri="{BB962C8B-B14F-4D97-AF65-F5344CB8AC3E}">
        <p14:creationId xmlns:p14="http://schemas.microsoft.com/office/powerpoint/2010/main" val="36622878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Pay attention to the AOSP tag </a:t>
            </a:r>
            <a:r>
              <a:rPr lang="en-US" dirty="0"/>
              <a:t>android-7.1.1_r4</a:t>
            </a:r>
            <a:r>
              <a:rPr lang="en-US" b="0" i="0" dirty="0">
                <a:solidFill>
                  <a:srgbClr val="C3C8CF"/>
                </a:solidFill>
                <a:effectLst/>
                <a:latin typeface="walsheim"/>
              </a:rPr>
              <a:t> here. This is the version of AOSP source code that we use throughout this course.</a:t>
            </a:r>
            <a:endParaRPr dirty="0">
              <a:uFillTx/>
            </a:endParaRPr>
          </a:p>
        </p:txBody>
      </p:sp>
    </p:spTree>
    <p:extLst>
      <p:ext uri="{BB962C8B-B14F-4D97-AF65-F5344CB8AC3E}">
        <p14:creationId xmlns:p14="http://schemas.microsoft.com/office/powerpoint/2010/main" val="9568149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Pay attention to the AOSP tag </a:t>
            </a:r>
            <a:r>
              <a:rPr lang="en-US" dirty="0"/>
              <a:t>android-7.1.1_r4</a:t>
            </a:r>
            <a:r>
              <a:rPr lang="en-US" b="0" i="0" dirty="0">
                <a:solidFill>
                  <a:srgbClr val="C3C8CF"/>
                </a:solidFill>
                <a:effectLst/>
                <a:latin typeface="walsheim"/>
              </a:rPr>
              <a:t> here. This is the version of AOSP source code that we use throughout this course.</a:t>
            </a:r>
            <a:endParaRPr dirty="0">
              <a:uFillTx/>
            </a:endParaRPr>
          </a:p>
        </p:txBody>
      </p:sp>
    </p:spTree>
    <p:extLst>
      <p:ext uri="{BB962C8B-B14F-4D97-AF65-F5344CB8AC3E}">
        <p14:creationId xmlns:p14="http://schemas.microsoft.com/office/powerpoint/2010/main" val="871918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course, we will use the AOSP source code as the base for our development. To reuse some of the existing open source projects that are not included in AOSP, we have to modify the repo manifest from time to time. This involves changing the repo configuration. To work more efficiently, we can use a local mirror. It can save a lot of time to create a local mirror instead of downloading source code from remote repositories for all configuration changes. It may take hours to change a configuration from a remote repository, but it will need just a few minutes with the local repository.</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When we work with open source projects, the server to host the project may change from time to time. It is always good to have your own mirror so that we won't rely too much on the remote repositories. With a local mirror, we can still work without too much impact even though the remote server may be not available for a certain period. This is exactly the issue that I face when I try to integrate Android-x86 projects in the later part of this course.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 will explain how to create a mixed local mirror of AOSP, Android-x86, and GitHub in this section.</a:t>
            </a:r>
            <a:endParaRPr kumimoji="0" lang="en-US" sz="11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3078541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create and manage repository mirrors, we need to understand the repo command and the directory structure managed by repo a little more. The repo command deals with a XML file manifest and it stores everything in a folder called .repo.</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algn="l"/>
            <a:r>
              <a:rPr lang="en-US" b="0" i="0" dirty="0">
                <a:solidFill>
                  <a:srgbClr val="C3C8CF"/>
                </a:solidFill>
                <a:effectLst/>
                <a:latin typeface="walsheim"/>
              </a:rPr>
              <a:t>Three folders and a symbolic link are created. The following is an explanation of each:</a:t>
            </a:r>
          </a:p>
          <a:p>
            <a:pPr algn="l">
              <a:buFont typeface="Arial" panose="020B0604020202020204" pitchFamily="34" charset="0"/>
              <a:buChar char="•"/>
            </a:pPr>
            <a:r>
              <a:rPr lang="en-US" b="0" i="0" dirty="0">
                <a:solidFill>
                  <a:srgbClr val="FFFFFF"/>
                </a:solidFill>
                <a:effectLst/>
                <a:latin typeface="walsheim"/>
              </a:rPr>
              <a:t>manifests: This is a working copy of the Git repository of the manifest itself.</a:t>
            </a:r>
          </a:p>
          <a:p>
            <a:pPr algn="l">
              <a:buFont typeface="Arial" panose="020B0604020202020204" pitchFamily="34" charset="0"/>
              <a:buChar char="•"/>
            </a:pPr>
            <a:r>
              <a:rPr lang="en-US" b="0" i="0" dirty="0" err="1">
                <a:solidFill>
                  <a:srgbClr val="FFFFFF"/>
                </a:solidFill>
                <a:effectLst/>
                <a:latin typeface="walsheim"/>
              </a:rPr>
              <a:t>manifests.git</a:t>
            </a:r>
            <a:r>
              <a:rPr lang="en-US" b="0" i="0" dirty="0">
                <a:solidFill>
                  <a:srgbClr val="FFFFFF"/>
                </a:solidFill>
                <a:effectLst/>
                <a:latin typeface="walsheim"/>
              </a:rPr>
              <a:t>: This is the Git repository of the manifest. The manifest itself is under the version control using Git.</a:t>
            </a:r>
          </a:p>
          <a:p>
            <a:pPr algn="l">
              <a:buFont typeface="Arial" panose="020B0604020202020204" pitchFamily="34" charset="0"/>
              <a:buChar char="•"/>
            </a:pPr>
            <a:r>
              <a:rPr lang="en-US" b="0" i="0" dirty="0">
                <a:solidFill>
                  <a:srgbClr val="FFFFFF"/>
                </a:solidFill>
                <a:effectLst/>
                <a:latin typeface="walsheim"/>
              </a:rPr>
              <a:t>manifest.xml: This is a symbolic link to the file .repo/manifests/default.xml. This file is the main configuration file used by repo. We will look into the details later.</a:t>
            </a:r>
          </a:p>
          <a:p>
            <a:pPr algn="l">
              <a:buFont typeface="Arial" panose="020B0604020202020204" pitchFamily="34" charset="0"/>
              <a:buChar char="•"/>
            </a:pPr>
            <a:r>
              <a:rPr lang="en-US" b="0" i="0" dirty="0">
                <a:solidFill>
                  <a:srgbClr val="FFFFFF"/>
                </a:solidFill>
                <a:effectLst/>
                <a:latin typeface="walsheim"/>
              </a:rPr>
              <a:t>repo: The repo tool itself is written in the Python language. Python scripts are stored in this folder.</a:t>
            </a:r>
          </a:p>
          <a:p>
            <a:pPr algn="l" fontAlgn="base"/>
            <a:endParaRPr dirty="0">
              <a:uFillTx/>
            </a:endParaRPr>
          </a:p>
        </p:txBody>
      </p:sp>
    </p:spTree>
    <p:extLst>
      <p:ext uri="{BB962C8B-B14F-4D97-AF65-F5344CB8AC3E}">
        <p14:creationId xmlns:p14="http://schemas.microsoft.com/office/powerpoint/2010/main" val="11178599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a:r>
              <a:rPr lang="en-US" sz="3600" b="0" i="0" dirty="0">
                <a:solidFill>
                  <a:srgbClr val="C3C8CF"/>
                </a:solidFill>
                <a:effectLst/>
                <a:latin typeface="walsheim"/>
              </a:rPr>
              <a:t>The following is an explanation of the newly created file and folders:</a:t>
            </a:r>
          </a:p>
          <a:p>
            <a:pPr algn="l">
              <a:buFont typeface="Arial" panose="020B0604020202020204" pitchFamily="34" charset="0"/>
              <a:buChar char="•"/>
            </a:pPr>
            <a:r>
              <a:rPr lang="en-US" sz="3600" b="0" i="0" dirty="0" err="1">
                <a:solidFill>
                  <a:srgbClr val="FFFFFF"/>
                </a:solidFill>
                <a:effectLst/>
                <a:latin typeface="walsheim"/>
              </a:rPr>
              <a:t>project.list</a:t>
            </a:r>
            <a:r>
              <a:rPr lang="en-US" sz="3600" b="0" i="0" dirty="0">
                <a:solidFill>
                  <a:srgbClr val="FFFFFF"/>
                </a:solidFill>
                <a:effectLst/>
                <a:latin typeface="walsheim"/>
              </a:rPr>
              <a:t>: This is a list of all projects downloaded.</a:t>
            </a:r>
          </a:p>
          <a:p>
            <a:pPr algn="l">
              <a:buFont typeface="Arial" panose="020B0604020202020204" pitchFamily="34" charset="0"/>
              <a:buChar char="•"/>
            </a:pPr>
            <a:r>
              <a:rPr lang="en-US" sz="3600" b="0" i="0" dirty="0">
                <a:solidFill>
                  <a:srgbClr val="FFFFFF"/>
                </a:solidFill>
                <a:effectLst/>
                <a:latin typeface="walsheim"/>
              </a:rPr>
              <a:t>project-objects: This is a copy of the remote repository.</a:t>
            </a:r>
          </a:p>
          <a:p>
            <a:pPr algn="l">
              <a:buFont typeface="Arial" panose="020B0604020202020204" pitchFamily="34" charset="0"/>
              <a:buChar char="•"/>
            </a:pPr>
            <a:r>
              <a:rPr lang="en-US" sz="3600" b="0" i="0" dirty="0">
                <a:solidFill>
                  <a:srgbClr val="FFFFFF"/>
                </a:solidFill>
                <a:effectLst/>
                <a:latin typeface="walsheim"/>
              </a:rPr>
              <a:t>projects: This is the repository hierarchy matching the working copy. The path may be rearranged after a repository is copied to local. The contents in this folder are symbolic links to the items in project-objects.</a:t>
            </a:r>
          </a:p>
        </p:txBody>
      </p:sp>
    </p:spTree>
    <p:extLst>
      <p:ext uri="{BB962C8B-B14F-4D97-AF65-F5344CB8AC3E}">
        <p14:creationId xmlns:p14="http://schemas.microsoft.com/office/powerpoint/2010/main" val="20095150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sz="5400" b="0" i="0" dirty="0">
                <a:solidFill>
                  <a:srgbClr val="C3C8CF"/>
                </a:solidFill>
                <a:effectLst/>
                <a:latin typeface="walsheim"/>
              </a:rPr>
              <a:t>The most important file in the </a:t>
            </a:r>
            <a:r>
              <a:rPr lang="en-US" sz="5400" dirty="0"/>
              <a:t>.repo</a:t>
            </a:r>
            <a:r>
              <a:rPr lang="en-US" sz="5400" b="0" i="0" dirty="0">
                <a:solidFill>
                  <a:srgbClr val="C3C8CF"/>
                </a:solidFill>
                <a:effectLst/>
                <a:latin typeface="walsheim"/>
              </a:rPr>
              <a:t> folder is </a:t>
            </a:r>
            <a:r>
              <a:rPr lang="en-US" sz="5400" dirty="0"/>
              <a:t>.repo/manifests/default.xml</a:t>
            </a:r>
            <a:r>
              <a:rPr lang="en-US" sz="5400" b="0" i="0" dirty="0">
                <a:solidFill>
                  <a:srgbClr val="C3C8CF"/>
                </a:solidFill>
                <a:effectLst/>
                <a:latin typeface="walsheim"/>
              </a:rPr>
              <a:t> or its symbolic link </a:t>
            </a:r>
            <a:r>
              <a:rPr lang="en-US" sz="5400" dirty="0"/>
              <a:t>manifest.xml</a:t>
            </a:r>
            <a:r>
              <a:rPr lang="en-US" sz="5400" b="0" i="0" dirty="0">
                <a:solidFill>
                  <a:srgbClr val="C3C8CF"/>
                </a:solidFill>
                <a:effectLst/>
                <a:latin typeface="walsheim"/>
              </a:rPr>
              <a:t>. The detailed specification of this file can be found in the document under the </a:t>
            </a:r>
            <a:r>
              <a:rPr lang="en-US" sz="5400" dirty="0"/>
              <a:t>.repo</a:t>
            </a:r>
            <a:r>
              <a:rPr lang="en-US" sz="5400" b="0" i="0" dirty="0">
                <a:solidFill>
                  <a:srgbClr val="C3C8CF"/>
                </a:solidFill>
                <a:effectLst/>
                <a:latin typeface="walsheim"/>
              </a:rPr>
              <a:t> folder at </a:t>
            </a:r>
            <a:r>
              <a:rPr lang="en-US" sz="5400" dirty="0"/>
              <a:t>.repo/repo/docs/manifest-format.txt</a:t>
            </a:r>
            <a:r>
              <a:rPr lang="en-US" sz="5400" b="0" i="0" dirty="0">
                <a:solidFill>
                  <a:srgbClr val="C3C8CF"/>
                </a:solidFill>
                <a:effectLst/>
                <a:latin typeface="walsheim"/>
              </a:rPr>
              <a:t>. We won't go into any details, but let's take look at the most commonly used elements.</a:t>
            </a:r>
          </a:p>
          <a:p>
            <a:pPr algn="l"/>
            <a:endParaRPr lang="en-US" sz="5400" b="0" i="0" dirty="0">
              <a:solidFill>
                <a:srgbClr val="C3C8CF"/>
              </a:solidFill>
              <a:effectLst/>
              <a:latin typeface="walsheim"/>
            </a:endParaRPr>
          </a:p>
          <a:p>
            <a:pPr algn="l"/>
            <a:r>
              <a:rPr lang="en-US" sz="5400" b="0" i="0" dirty="0">
                <a:solidFill>
                  <a:srgbClr val="C3C8CF"/>
                </a:solidFill>
                <a:effectLst/>
                <a:latin typeface="walsheim"/>
              </a:rPr>
              <a:t>In the preceding code snippet, we can see that there are three XML elements inside manifest:</a:t>
            </a:r>
          </a:p>
          <a:p>
            <a:pPr algn="l">
              <a:buFont typeface="Arial" panose="020B0604020202020204" pitchFamily="34" charset="0"/>
              <a:buChar char="•"/>
            </a:pPr>
            <a:r>
              <a:rPr lang="en-US" sz="5400" b="0" i="0" dirty="0">
                <a:solidFill>
                  <a:srgbClr val="FFFFFF"/>
                </a:solidFill>
                <a:effectLst/>
                <a:latin typeface="walsheim"/>
              </a:rPr>
              <a:t>remote: The remote element provides the details about remote repository. We can give it a name such as </a:t>
            </a:r>
            <a:r>
              <a:rPr lang="en-US" sz="5400" b="0" i="0" dirty="0" err="1">
                <a:solidFill>
                  <a:srgbClr val="FFFFFF"/>
                </a:solidFill>
                <a:effectLst/>
                <a:latin typeface="walsheim"/>
              </a:rPr>
              <a:t>aosp</a:t>
            </a:r>
            <a:r>
              <a:rPr lang="en-US" sz="5400" b="0" i="0" dirty="0">
                <a:solidFill>
                  <a:srgbClr val="FFFFFF"/>
                </a:solidFill>
                <a:effectLst/>
                <a:latin typeface="walsheim"/>
              </a:rPr>
              <a:t>. The URL of the remote repository can be specified in the fetch field. It can be a relative path or a full path.</a:t>
            </a:r>
          </a:p>
          <a:p>
            <a:pPr algn="l">
              <a:buFont typeface="Arial" panose="020B0604020202020204" pitchFamily="34" charset="0"/>
              <a:buChar char="•"/>
            </a:pPr>
            <a:r>
              <a:rPr lang="en-US" sz="5400" b="0" i="0" dirty="0">
                <a:solidFill>
                  <a:srgbClr val="FFFFFF"/>
                </a:solidFill>
                <a:effectLst/>
                <a:latin typeface="walsheim"/>
              </a:rPr>
              <a:t>default: There are multiple remote elements that can be specified in manifest. The default element defines which remote is the default one.</a:t>
            </a:r>
          </a:p>
          <a:p>
            <a:pPr algn="l">
              <a:buFont typeface="Arial" panose="020B0604020202020204" pitchFamily="34" charset="0"/>
              <a:buChar char="•"/>
            </a:pPr>
            <a:r>
              <a:rPr lang="en-US" sz="5400" b="0" i="0" dirty="0">
                <a:solidFill>
                  <a:srgbClr val="FFFFFF"/>
                </a:solidFill>
                <a:effectLst/>
                <a:latin typeface="walsheim"/>
              </a:rPr>
              <a:t>project: Each project element defines a Git repository. The path field supplies the local path after it is downloaded. The name field supplies the remote path of the Git repository. The revision field supplies the branch that we want to get and the remote field tells us which remote server we use to get the Git repository.</a:t>
            </a:r>
          </a:p>
          <a:p>
            <a:pPr algn="l"/>
            <a:r>
              <a:rPr lang="en-US" sz="5400" b="0" i="0" dirty="0">
                <a:solidFill>
                  <a:srgbClr val="C3C8CF"/>
                </a:solidFill>
                <a:effectLst/>
                <a:latin typeface="walsheim"/>
              </a:rPr>
              <a:t>There are other XML elements that can be used in manifest as well. You can find out what they are by looking at the preceding specification yourself.</a:t>
            </a:r>
          </a:p>
          <a:p>
            <a:pPr algn="l"/>
            <a:endParaRPr lang="en-US" sz="3600" b="0" i="0" dirty="0">
              <a:solidFill>
                <a:srgbClr val="FFFFFF"/>
              </a:solidFill>
              <a:effectLst/>
              <a:latin typeface="walsheim"/>
            </a:endParaRPr>
          </a:p>
        </p:txBody>
      </p:sp>
    </p:spTree>
    <p:extLst>
      <p:ext uri="{BB962C8B-B14F-4D97-AF65-F5344CB8AC3E}">
        <p14:creationId xmlns:p14="http://schemas.microsoft.com/office/powerpoint/2010/main" val="4274997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lang="en-US" sz="3600" b="0" i="0" dirty="0">
              <a:solidFill>
                <a:srgbClr val="FFFFFF"/>
              </a:solidFill>
              <a:effectLst/>
              <a:latin typeface="walsheim"/>
            </a:endParaRPr>
          </a:p>
        </p:txBody>
      </p:sp>
    </p:spTree>
    <p:extLst>
      <p:ext uri="{BB962C8B-B14F-4D97-AF65-F5344CB8AC3E}">
        <p14:creationId xmlns:p14="http://schemas.microsoft.com/office/powerpoint/2010/main" val="13216543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algn="l"/>
            <a:endParaRPr lang="en-US" sz="3600" b="0" i="0" dirty="0">
              <a:solidFill>
                <a:srgbClr val="FFFFFF"/>
              </a:solidFill>
              <a:effectLst/>
              <a:latin typeface="walsheim"/>
            </a:endParaRPr>
          </a:p>
        </p:txBody>
      </p:sp>
    </p:spTree>
    <p:extLst>
      <p:ext uri="{BB962C8B-B14F-4D97-AF65-F5344CB8AC3E}">
        <p14:creationId xmlns:p14="http://schemas.microsoft.com/office/powerpoint/2010/main" val="12110164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sz="5400" b="0" i="0" dirty="0">
                <a:solidFill>
                  <a:srgbClr val="C3C8CF"/>
                </a:solidFill>
                <a:effectLst/>
                <a:latin typeface="walsheim"/>
              </a:rPr>
              <a:t>From the preceding commands, we can see that we actually use a different manifest to create a mirror. If we look at the content of the manifest for a mirror, we can see the following XML code:</a:t>
            </a:r>
          </a:p>
          <a:p>
            <a:pPr algn="l"/>
            <a:endParaRPr lang="en-US" sz="5400" b="0" i="0" dirty="0">
              <a:solidFill>
                <a:srgbClr val="C3C8CF"/>
              </a:solidFill>
              <a:effectLst/>
              <a:latin typeface="walsheim"/>
            </a:endParaRPr>
          </a:p>
          <a:p>
            <a:pPr algn="l"/>
            <a:r>
              <a:rPr lang="en-US" sz="5400" b="0" i="0" dirty="0">
                <a:solidFill>
                  <a:srgbClr val="C3C8CF"/>
                </a:solidFill>
                <a:effectLst/>
                <a:latin typeface="walsheim"/>
              </a:rPr>
              <a:t>We can see that for all projects, there are only the project names without other information in each project item. This is because we actually copy each Git repository to the local as a bare Git repository. We won't check out a working copy, so we don't need to worry about the version.</a:t>
            </a:r>
            <a:endParaRPr lang="en-US" sz="3600" b="0" i="0" dirty="0">
              <a:solidFill>
                <a:srgbClr val="FFFFFF"/>
              </a:solidFill>
              <a:effectLst/>
              <a:latin typeface="walsheim"/>
            </a:endParaRPr>
          </a:p>
        </p:txBody>
      </p:sp>
    </p:spTree>
    <p:extLst>
      <p:ext uri="{BB962C8B-B14F-4D97-AF65-F5344CB8AC3E}">
        <p14:creationId xmlns:p14="http://schemas.microsoft.com/office/powerpoint/2010/main" val="24516407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40000" lnSpcReduction="20000"/>
          </a:bodyPr>
          <a:lstStyle/>
          <a:p>
            <a:pPr algn="l"/>
            <a:r>
              <a:rPr lang="en-US" sz="8000" b="0" i="0" dirty="0">
                <a:solidFill>
                  <a:srgbClr val="C3C8CF"/>
                </a:solidFill>
                <a:effectLst/>
                <a:latin typeface="walsheim"/>
              </a:rPr>
              <a:t>If we look at the manifest to check out a working copy, we will see the following:</a:t>
            </a:r>
          </a:p>
          <a:p>
            <a:pPr algn="l"/>
            <a:endParaRPr lang="en-US" sz="8000" b="0" i="0" dirty="0">
              <a:solidFill>
                <a:srgbClr val="C3C8CF"/>
              </a:solidFill>
              <a:effectLst/>
              <a:latin typeface="walsheim"/>
            </a:endParaRPr>
          </a:p>
          <a:p>
            <a:pPr algn="l"/>
            <a:r>
              <a:rPr lang="en-US" sz="3600" b="0" i="0" dirty="0">
                <a:solidFill>
                  <a:srgbClr val="FFFFFF"/>
                </a:solidFill>
                <a:effectLst/>
                <a:latin typeface="walsheim"/>
              </a:rPr>
              <a:t>It includes more items than the one to create a mirror. The name field specifies the path at the remote repository and the path field specifies the local path after the repository is downloaded to the local. We also need to specify revision that we want to retrieve.</a:t>
            </a:r>
          </a:p>
        </p:txBody>
      </p:sp>
    </p:spTree>
    <p:extLst>
      <p:ext uri="{BB962C8B-B14F-4D97-AF65-F5344CB8AC3E}">
        <p14:creationId xmlns:p14="http://schemas.microsoft.com/office/powerpoint/2010/main" val="1981623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b="0" i="0" dirty="0">
                <a:solidFill>
                  <a:srgbClr val="C3C8CF"/>
                </a:solidFill>
                <a:effectLst/>
                <a:latin typeface="walsheim"/>
              </a:rPr>
              <a:t>If we consider the architecture of Android in the right-hand side of the following figure, we can see that most porting work will focus on the </a:t>
            </a:r>
            <a:r>
              <a:rPr lang="en-US" b="1" i="0" dirty="0">
                <a:solidFill>
                  <a:srgbClr val="C3C8CF"/>
                </a:solidFill>
                <a:effectLst/>
                <a:latin typeface="walsheim"/>
              </a:rPr>
              <a:t>Kernel</a:t>
            </a:r>
            <a:r>
              <a:rPr lang="en-US" b="0" i="0" dirty="0">
                <a:solidFill>
                  <a:srgbClr val="C3C8CF"/>
                </a:solidFill>
                <a:effectLst/>
                <a:latin typeface="walsheim"/>
              </a:rPr>
              <a:t> and </a:t>
            </a:r>
            <a:r>
              <a:rPr lang="en-US" b="1" i="0" dirty="0">
                <a:solidFill>
                  <a:srgbClr val="C3C8CF"/>
                </a:solidFill>
                <a:effectLst/>
                <a:latin typeface="walsheim"/>
              </a:rPr>
              <a:t>Hardware Abstraction Layer</a:t>
            </a:r>
            <a:r>
              <a:rPr lang="en-US" b="0" i="0" dirty="0">
                <a:solidFill>
                  <a:srgbClr val="C3C8CF"/>
                </a:solidFill>
                <a:effectLst/>
                <a:latin typeface="walsheim"/>
              </a:rPr>
              <a:t> (</a:t>
            </a:r>
            <a:r>
              <a:rPr lang="en-US" b="1" i="0" dirty="0">
                <a:solidFill>
                  <a:srgbClr val="C3C8CF"/>
                </a:solidFill>
                <a:effectLst/>
                <a:latin typeface="walsheim"/>
              </a:rPr>
              <a:t>HAL</a:t>
            </a:r>
            <a:r>
              <a:rPr lang="en-US" b="0" i="0" dirty="0">
                <a:solidFill>
                  <a:srgbClr val="C3C8CF"/>
                </a:solidFill>
                <a:effectLst/>
                <a:latin typeface="walsheim"/>
              </a:rPr>
              <a:t>) in the Android system architecture. This is true for other Android derivatives as well. The knowledge and concepts in this course can apply to Android wearables and </a:t>
            </a:r>
            <a:r>
              <a:rPr lang="en-US" b="0" i="0" dirty="0" err="1">
                <a:solidFill>
                  <a:srgbClr val="C3C8CF"/>
                </a:solidFill>
                <a:effectLst/>
                <a:latin typeface="walsheim"/>
              </a:rPr>
              <a:t>Brillo</a:t>
            </a:r>
            <a:r>
              <a:rPr lang="en-US" b="0" i="0" dirty="0">
                <a:solidFill>
                  <a:srgbClr val="C3C8CF"/>
                </a:solidFill>
                <a:effectLst/>
                <a:latin typeface="walsheim"/>
              </a:rPr>
              <a:t> as well. The left-hand side of the following figure, it shows the architecture diagram of </a:t>
            </a:r>
            <a:r>
              <a:rPr lang="en-US" b="1" i="0" dirty="0" err="1">
                <a:solidFill>
                  <a:srgbClr val="C3C8CF"/>
                </a:solidFill>
                <a:effectLst/>
                <a:latin typeface="walsheim"/>
              </a:rPr>
              <a:t>Brillo</a:t>
            </a:r>
            <a:r>
              <a:rPr lang="en-US" b="0" i="0" dirty="0">
                <a:solidFill>
                  <a:srgbClr val="C3C8CF"/>
                </a:solidFill>
                <a:effectLst/>
                <a:latin typeface="walsheim"/>
              </a:rPr>
              <a:t>. </a:t>
            </a:r>
            <a:r>
              <a:rPr lang="en-US" b="1" i="0" dirty="0" err="1">
                <a:solidFill>
                  <a:srgbClr val="C3C8CF"/>
                </a:solidFill>
                <a:effectLst/>
                <a:latin typeface="walsheim"/>
              </a:rPr>
              <a:t>Brillo</a:t>
            </a:r>
            <a:r>
              <a:rPr lang="en-US" b="0" i="0" dirty="0">
                <a:solidFill>
                  <a:srgbClr val="C3C8CF"/>
                </a:solidFill>
                <a:effectLst/>
                <a:latin typeface="walsheim"/>
              </a:rPr>
              <a:t> is the IoT operating system from Google for IoT devices. It is a simpler and smaller version of Android for IoT devices. However, the porting layer is still the same as Android.</a:t>
            </a:r>
          </a:p>
          <a:p>
            <a:endParaRPr lang="en-US" b="0" i="0" dirty="0">
              <a:solidFill>
                <a:srgbClr val="C3C8CF"/>
              </a:solidFill>
              <a:effectLst/>
              <a:uFillTx/>
              <a:latin typeface="walsheim"/>
            </a:endParaRPr>
          </a:p>
          <a:p>
            <a:r>
              <a:rPr lang="en-US" b="0" dirty="0">
                <a:solidFill>
                  <a:srgbClr val="FFFFFF"/>
                </a:solidFill>
                <a:effectLst/>
              </a:rPr>
              <a:t>Overview of the Android system</a:t>
            </a:r>
          </a:p>
          <a:p>
            <a:r>
              <a:rPr lang="en-US" dirty="0">
                <a:effectLst/>
              </a:rPr>
              <a:t>As we can see from the architecture diagram, the architecture layers of Android include </a:t>
            </a:r>
            <a:r>
              <a:rPr lang="en-US" b="1" dirty="0">
                <a:effectLst/>
              </a:rPr>
              <a:t>Application Framework</a:t>
            </a:r>
            <a:r>
              <a:rPr lang="en-US" dirty="0">
                <a:effectLst/>
              </a:rPr>
              <a:t>, </a:t>
            </a:r>
            <a:r>
              <a:rPr lang="en-US" b="1" dirty="0">
                <a:effectLst/>
              </a:rPr>
              <a:t>Android System Services</a:t>
            </a:r>
            <a:r>
              <a:rPr lang="en-US" dirty="0">
                <a:effectLst/>
              </a:rPr>
              <a:t>, </a:t>
            </a:r>
            <a:r>
              <a:rPr lang="en-US" b="1" dirty="0">
                <a:effectLst/>
              </a:rPr>
              <a:t>HAL</a:t>
            </a:r>
            <a:r>
              <a:rPr lang="en-US" dirty="0">
                <a:effectLst/>
              </a:rPr>
              <a:t>, and </a:t>
            </a:r>
            <a:r>
              <a:rPr lang="en-US" b="1" dirty="0">
                <a:effectLst/>
              </a:rPr>
              <a:t>Kernel</a:t>
            </a:r>
            <a:r>
              <a:rPr lang="en-US" dirty="0">
                <a:effectLst/>
              </a:rPr>
              <a:t>. Binder IPC is used as a mechanism for inter-process communication. We will cover each of them in this section. Since recovery is also part of the system programming scope, we will also give an overview of recovery in this section.</a:t>
            </a:r>
          </a:p>
          <a:p>
            <a:r>
              <a:rPr lang="en-US" b="0" dirty="0">
                <a:solidFill>
                  <a:srgbClr val="FFFFFF"/>
                </a:solidFill>
                <a:effectLst/>
              </a:rPr>
              <a:t>You can find more information about key porting layers and system architecture internals at the following Google website:</a:t>
            </a:r>
            <a:br>
              <a:rPr lang="en-US" b="0" dirty="0">
                <a:solidFill>
                  <a:srgbClr val="FFFFFF"/>
                </a:solidFill>
                <a:effectLst/>
              </a:rPr>
            </a:br>
            <a:r>
              <a:rPr lang="en-US" b="0" u="sng" dirty="0">
                <a:solidFill>
                  <a:srgbClr val="4AC5E3"/>
                </a:solidFill>
                <a:effectLst/>
                <a:hlinkClick r:id="rId3"/>
              </a:rPr>
              <a:t>http://source.android.com/devices/index.html</a:t>
            </a:r>
            <a:endParaRPr lang="en-US" b="0" dirty="0">
              <a:solidFill>
                <a:srgbClr val="FFFFFF"/>
              </a:solidFill>
              <a:effectLst/>
            </a:endParaRPr>
          </a:p>
          <a:p>
            <a:endParaRPr dirty="0">
              <a:uFillTx/>
            </a:endParaRPr>
          </a:p>
        </p:txBody>
      </p:sp>
    </p:spTree>
    <p:extLst>
      <p:ext uri="{BB962C8B-B14F-4D97-AF65-F5344CB8AC3E}">
        <p14:creationId xmlns:p14="http://schemas.microsoft.com/office/powerpoint/2010/main" val="291757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pPr algn="l"/>
            <a:r>
              <a:rPr lang="en-US" sz="8000" b="0" i="0" dirty="0">
                <a:solidFill>
                  <a:srgbClr val="C3C8CF"/>
                </a:solidFill>
                <a:effectLst/>
                <a:latin typeface="walsheim"/>
              </a:rPr>
              <a:t>If you need, you can check out multiple copies from the local mirror. No matter if you check out multiple copies or you change to a different version, you can save a lot of time compared to checking out from a remote repository.</a:t>
            </a:r>
          </a:p>
          <a:p>
            <a:pPr algn="l"/>
            <a:r>
              <a:rPr lang="en-US" sz="8000" b="0" i="0" dirty="0">
                <a:solidFill>
                  <a:srgbClr val="C3C8CF"/>
                </a:solidFill>
                <a:effectLst/>
                <a:latin typeface="walsheim"/>
              </a:rPr>
              <a:t>When you work on a system-level project, you may need projects out of the AOSP source. For example, in this course, we use multiple projects from </a:t>
            </a:r>
            <a:r>
              <a:rPr lang="en-US" sz="8000" b="0" i="0" dirty="0" err="1">
                <a:solidFill>
                  <a:srgbClr val="C3C8CF"/>
                </a:solidFill>
                <a:effectLst/>
                <a:latin typeface="walsheim"/>
              </a:rPr>
              <a:t>CyanogenMod</a:t>
            </a:r>
            <a:r>
              <a:rPr lang="en-US" sz="8000" b="0" i="0" dirty="0">
                <a:solidFill>
                  <a:srgbClr val="C3C8CF"/>
                </a:solidFill>
                <a:effectLst/>
                <a:latin typeface="walsheim"/>
              </a:rPr>
              <a:t>, Android-x86, and my own projects in GitHub. In this case, we can actually create our own manifest to mix all projects that we need together from our local mirror. Our local mirror will become a superset of the public mirror. We can create branches and tags from time to time in local repositories, but we only push the baselines that we want to release to the public repositories. This is exactly what the Google development team does in their private repositories.</a:t>
            </a:r>
          </a:p>
        </p:txBody>
      </p:sp>
    </p:spTree>
    <p:extLst>
      <p:ext uri="{BB962C8B-B14F-4D97-AF65-F5344CB8AC3E}">
        <p14:creationId xmlns:p14="http://schemas.microsoft.com/office/powerpoint/2010/main" val="21330758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also spent some time discussing how to set up our own repo mirror. This tip can help us later, when we start to create projects from multiple open source projects. In the next lesson, we will start to explore the architecture of Android. We will look into the details of layers related to the porting and customization of the Android system.</a:t>
            </a:r>
          </a:p>
          <a:p>
            <a:pPr algn="l" fontAlgn="base"/>
            <a:endParaRPr dirty="0">
              <a:uFillTx/>
            </a:endParaRPr>
          </a:p>
        </p:txBody>
      </p:sp>
    </p:spTree>
    <p:extLst>
      <p:ext uri="{BB962C8B-B14F-4D97-AF65-F5344CB8AC3E}">
        <p14:creationId xmlns:p14="http://schemas.microsoft.com/office/powerpoint/2010/main" val="20534390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Once we set up the development environment and get the source code ready to use. We can start to explore the Android system architecture in more depth. We will look at the AOSP source tree first. After that, we will study the virtual hardware platforms that we are going to use in this course. Based on our understanding of the virtual hardware, we will look at the layers related to the system customization. </a:t>
            </a:r>
            <a:endParaRPr dirty="0">
              <a:uFillTx/>
            </a:endParaRPr>
          </a:p>
        </p:txBody>
      </p:sp>
    </p:spTree>
    <p:extLst>
      <p:ext uri="{BB962C8B-B14F-4D97-AF65-F5344CB8AC3E}">
        <p14:creationId xmlns:p14="http://schemas.microsoft.com/office/powerpoint/2010/main" val="14556228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31258596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Usually, the HAL implementation is a shared library and it will be loaded by system service at runtime. It actually depends on the complexity of the hardware itself when it comes to deciding the actual implementation. For example, there is no separate shared library for simple hardware such as serial ports. The system service implementation of a serial port accesses the device node directly.</a:t>
            </a:r>
          </a:p>
          <a:p>
            <a:pPr algn="l"/>
            <a:r>
              <a:rPr lang="en-US" b="0" i="0" dirty="0">
                <a:solidFill>
                  <a:srgbClr val="C3C8CF"/>
                </a:solidFill>
                <a:effectLst/>
                <a:latin typeface="walsheim"/>
              </a:rPr>
              <a:t>For more complicated hardware devices, such as graphics, there is a dedicated daemon </a:t>
            </a:r>
            <a:r>
              <a:rPr lang="en-US" b="0" i="0" dirty="0" err="1">
                <a:solidFill>
                  <a:srgbClr val="C3C8CF"/>
                </a:solidFill>
                <a:effectLst/>
                <a:latin typeface="walsheim"/>
              </a:rPr>
              <a:t>SurfaceFlinger</a:t>
            </a:r>
            <a:r>
              <a:rPr lang="en-US" b="0" i="0" dirty="0">
                <a:solidFill>
                  <a:srgbClr val="C3C8CF"/>
                </a:solidFill>
                <a:effectLst/>
                <a:latin typeface="walsheim"/>
              </a:rPr>
              <a:t> running in the background as well as multiple shared libraries associated with it.</a:t>
            </a:r>
          </a:p>
          <a:p>
            <a:pPr algn="l"/>
            <a:r>
              <a:rPr lang="en-US" b="0" i="0" dirty="0">
                <a:solidFill>
                  <a:srgbClr val="C3C8CF"/>
                </a:solidFill>
                <a:effectLst/>
                <a:latin typeface="walsheim"/>
              </a:rPr>
              <a:t>In this lesson, we will analyze the HAL of device goldfish lights and use it as an example to understand the relationship between frameworks, system servers, and HAL implementation. After that, we will go through the hardware interface for goldfish devices. Finally, we will analyze the QEMU pipe implementation in the goldfish kernel.</a:t>
            </a:r>
          </a:p>
          <a:p>
            <a:pPr algn="l" fontAlgn="base"/>
            <a:endParaRPr dirty="0">
              <a:uFillTx/>
            </a:endParaRPr>
          </a:p>
        </p:txBody>
      </p:sp>
    </p:spTree>
    <p:extLst>
      <p:ext uri="{BB962C8B-B14F-4D97-AF65-F5344CB8AC3E}">
        <p14:creationId xmlns:p14="http://schemas.microsoft.com/office/powerpoint/2010/main" val="33893061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27340895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The hardware manager talks to the system service to get hardware access. Usually, the hardware manager is implemented in Java. It calls to the system service using a binder interface since the hardware manager and system service run in different process spaces. The upper layer of the system service also implements in Java. After the system service gets the request, it will call to HAL library using JNI since the HAL is implemented using C or C++ usually.</a:t>
            </a:r>
          </a:p>
          <a:p>
            <a:br>
              <a:rPr lang="en-US" dirty="0"/>
            </a:br>
            <a:endParaRPr dirty="0">
              <a:uFillTx/>
            </a:endParaRPr>
          </a:p>
        </p:txBody>
      </p:sp>
    </p:spTree>
    <p:extLst>
      <p:ext uri="{BB962C8B-B14F-4D97-AF65-F5344CB8AC3E}">
        <p14:creationId xmlns:p14="http://schemas.microsoft.com/office/powerpoint/2010/main" val="11194738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The preceding figure shows the calling sequence when an application wants to change the light on the device. We will use a bottom-up approach in this section to look at the calling sequence from HAL to the application layer.</a:t>
            </a:r>
            <a:br>
              <a:rPr lang="en-US" dirty="0"/>
            </a:br>
            <a:endParaRPr dirty="0">
              <a:uFillTx/>
            </a:endParaRPr>
          </a:p>
        </p:txBody>
      </p:sp>
    </p:spTree>
    <p:extLst>
      <p:ext uri="{BB962C8B-B14F-4D97-AF65-F5344CB8AC3E}">
        <p14:creationId xmlns:p14="http://schemas.microsoft.com/office/powerpoint/2010/main" val="10048992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26593999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All the preceding three data structures are implemented in the </a:t>
            </a:r>
            <a:r>
              <a:rPr lang="en-US" dirty="0" err="1"/>
              <a:t>lights_qemu.c</a:t>
            </a:r>
            <a:r>
              <a:rPr lang="en-US" b="0" i="0" dirty="0">
                <a:solidFill>
                  <a:srgbClr val="C3C8CF"/>
                </a:solidFill>
                <a:effectLst/>
                <a:latin typeface="walsheim"/>
              </a:rPr>
              <a:t> file for goldfish. In the HAL implementation, we need to define </a:t>
            </a:r>
            <a:r>
              <a:rPr lang="en-US" dirty="0"/>
              <a:t>struct </a:t>
            </a:r>
            <a:r>
              <a:rPr lang="en-US" dirty="0" err="1"/>
              <a:t>hw_module_t</a:t>
            </a:r>
            <a:r>
              <a:rPr lang="en-US" b="0" i="0" dirty="0">
                <a:solidFill>
                  <a:srgbClr val="C3C8CF"/>
                </a:solidFill>
                <a:effectLst/>
                <a:latin typeface="walsheim"/>
              </a:rPr>
              <a:t> named </a:t>
            </a:r>
            <a:r>
              <a:rPr lang="en-US" dirty="0"/>
              <a:t>HAL_MODULE_INFO_SYM</a:t>
            </a:r>
            <a:r>
              <a:rPr lang="en-US" b="0" i="0" dirty="0">
                <a:solidFill>
                  <a:srgbClr val="C3C8CF"/>
                </a:solidFill>
                <a:effectLst/>
                <a:latin typeface="walsheim"/>
              </a:rPr>
              <a:t> first as follows. This registers the hardware module ID </a:t>
            </a:r>
            <a:r>
              <a:rPr lang="en-US" dirty="0"/>
              <a:t>LIGHTS_HARDWARE_MODULE_ID</a:t>
            </a:r>
            <a:r>
              <a:rPr lang="en-US" b="0" i="0" dirty="0">
                <a:solidFill>
                  <a:srgbClr val="C3C8CF"/>
                </a:solidFill>
                <a:effectLst/>
                <a:latin typeface="walsheim"/>
              </a:rPr>
              <a:t> in the system. After this, lights system service can get the module using the </a:t>
            </a:r>
            <a:r>
              <a:rPr lang="en-US" dirty="0" err="1"/>
              <a:t>hw_get_module</a:t>
            </a:r>
            <a:r>
              <a:rPr lang="en-US" b="0" i="0" dirty="0">
                <a:solidFill>
                  <a:srgbClr val="C3C8CF"/>
                </a:solidFill>
                <a:effectLst/>
                <a:latin typeface="walsheim"/>
              </a:rPr>
              <a:t> function:</a:t>
            </a:r>
            <a:endParaRPr dirty="0">
              <a:uFillTx/>
            </a:endParaRPr>
          </a:p>
        </p:txBody>
      </p:sp>
    </p:spTree>
    <p:extLst>
      <p:ext uri="{BB962C8B-B14F-4D97-AF65-F5344CB8AC3E}">
        <p14:creationId xmlns:p14="http://schemas.microsoft.com/office/powerpoint/2010/main" val="4128309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r>
              <a:rPr lang="en-US" dirty="0">
                <a:effectLst/>
              </a:rPr>
              <a:t>The following is a concise list of the changes to the Linux kernel:</a:t>
            </a:r>
          </a:p>
          <a:p>
            <a:pPr>
              <a:buFont typeface="Arial" panose="020B0604020202020204" pitchFamily="34" charset="0"/>
              <a:buChar char="•"/>
            </a:pPr>
            <a:r>
              <a:rPr lang="en-US" b="1" dirty="0" err="1">
                <a:solidFill>
                  <a:srgbClr val="FFFFFF"/>
                </a:solidFill>
                <a:effectLst/>
              </a:rPr>
              <a:t>ashmem</a:t>
            </a:r>
            <a:r>
              <a:rPr lang="en-US" b="1" dirty="0">
                <a:solidFill>
                  <a:srgbClr val="FFFFFF"/>
                </a:solidFill>
                <a:effectLst/>
              </a:rPr>
              <a:t> (Android Shared Memory)</a:t>
            </a:r>
            <a:r>
              <a:rPr lang="en-US" dirty="0">
                <a:solidFill>
                  <a:srgbClr val="FFFFFF"/>
                </a:solidFill>
                <a:effectLst/>
              </a:rPr>
              <a:t>: A file-based shared memory system to user space</a:t>
            </a:r>
          </a:p>
          <a:p>
            <a:pPr>
              <a:buFont typeface="Arial" panose="020B0604020202020204" pitchFamily="34" charset="0"/>
              <a:buChar char="•"/>
            </a:pPr>
            <a:r>
              <a:rPr lang="en-US" b="1" dirty="0">
                <a:solidFill>
                  <a:srgbClr val="FFFFFF"/>
                </a:solidFill>
                <a:effectLst/>
              </a:rPr>
              <a:t>Binder</a:t>
            </a:r>
            <a:r>
              <a:rPr lang="en-US" dirty="0">
                <a:solidFill>
                  <a:srgbClr val="FFFFFF"/>
                </a:solidFill>
                <a:effectLst/>
              </a:rPr>
              <a:t>: An </a:t>
            </a:r>
            <a:r>
              <a:rPr lang="en-US" b="1" dirty="0" err="1">
                <a:solidFill>
                  <a:srgbClr val="FFFFFF"/>
                </a:solidFill>
                <a:effectLst/>
              </a:rPr>
              <a:t>interprocess</a:t>
            </a:r>
            <a:r>
              <a:rPr lang="en-US" b="1" dirty="0">
                <a:solidFill>
                  <a:srgbClr val="FFFFFF"/>
                </a:solidFill>
                <a:effectLst/>
              </a:rPr>
              <a:t> communication</a:t>
            </a:r>
            <a:r>
              <a:rPr lang="en-US" dirty="0">
                <a:solidFill>
                  <a:srgbClr val="FFFFFF"/>
                </a:solidFill>
                <a:effectLst/>
              </a:rPr>
              <a:t> (</a:t>
            </a:r>
            <a:r>
              <a:rPr lang="en-US" b="1" dirty="0">
                <a:solidFill>
                  <a:srgbClr val="FFFFFF"/>
                </a:solidFill>
                <a:effectLst/>
              </a:rPr>
              <a:t>IPC</a:t>
            </a:r>
            <a:r>
              <a:rPr lang="en-US" dirty="0">
                <a:solidFill>
                  <a:srgbClr val="FFFFFF"/>
                </a:solidFill>
                <a:effectLst/>
              </a:rPr>
              <a:t>) and </a:t>
            </a:r>
            <a:r>
              <a:rPr lang="en-US" b="1" dirty="0">
                <a:solidFill>
                  <a:srgbClr val="FFFFFF"/>
                </a:solidFill>
                <a:effectLst/>
              </a:rPr>
              <a:t>remote procedure call</a:t>
            </a:r>
            <a:r>
              <a:rPr lang="en-US" dirty="0">
                <a:solidFill>
                  <a:srgbClr val="FFFFFF"/>
                </a:solidFill>
                <a:effectLst/>
              </a:rPr>
              <a:t> (</a:t>
            </a:r>
            <a:r>
              <a:rPr lang="en-US" b="1" dirty="0">
                <a:solidFill>
                  <a:srgbClr val="FFFFFF"/>
                </a:solidFill>
                <a:effectLst/>
              </a:rPr>
              <a:t>RPC</a:t>
            </a:r>
            <a:r>
              <a:rPr lang="en-US" dirty="0">
                <a:solidFill>
                  <a:srgbClr val="FFFFFF"/>
                </a:solidFill>
                <a:effectLst/>
              </a:rPr>
              <a:t>) system</a:t>
            </a:r>
          </a:p>
          <a:p>
            <a:pPr>
              <a:buFont typeface="Arial" panose="020B0604020202020204" pitchFamily="34" charset="0"/>
              <a:buChar char="•"/>
            </a:pPr>
            <a:r>
              <a:rPr lang="en-US" b="1" dirty="0">
                <a:solidFill>
                  <a:srgbClr val="FFFFFF"/>
                </a:solidFill>
                <a:effectLst/>
              </a:rPr>
              <a:t>logger</a:t>
            </a:r>
            <a:r>
              <a:rPr lang="en-US" dirty="0">
                <a:solidFill>
                  <a:srgbClr val="FFFFFF"/>
                </a:solidFill>
                <a:effectLst/>
              </a:rPr>
              <a:t>: A high-speed in-kernel logging mechanism optimized for writes</a:t>
            </a:r>
          </a:p>
          <a:p>
            <a:pPr>
              <a:buFont typeface="Arial" panose="020B0604020202020204" pitchFamily="34" charset="0"/>
              <a:buChar char="•"/>
            </a:pPr>
            <a:r>
              <a:rPr lang="en-US" b="1" dirty="0">
                <a:solidFill>
                  <a:srgbClr val="FFFFFF"/>
                </a:solidFill>
                <a:effectLst/>
              </a:rPr>
              <a:t>paranoid networking</a:t>
            </a:r>
            <a:r>
              <a:rPr lang="en-US" dirty="0">
                <a:solidFill>
                  <a:srgbClr val="FFFFFF"/>
                </a:solidFill>
                <a:effectLst/>
              </a:rPr>
              <a:t>: A mechanism to restrict network I/O to certain processes</a:t>
            </a:r>
          </a:p>
          <a:p>
            <a:pPr>
              <a:buFont typeface="Arial" panose="020B0604020202020204" pitchFamily="34" charset="0"/>
              <a:buChar char="•"/>
            </a:pPr>
            <a:r>
              <a:rPr lang="en-US" b="1" dirty="0" err="1">
                <a:solidFill>
                  <a:srgbClr val="FFFFFF"/>
                </a:solidFill>
                <a:effectLst/>
              </a:rPr>
              <a:t>pmem</a:t>
            </a:r>
            <a:r>
              <a:rPr lang="en-US" b="1" dirty="0">
                <a:solidFill>
                  <a:srgbClr val="FFFFFF"/>
                </a:solidFill>
                <a:effectLst/>
              </a:rPr>
              <a:t> (physical memory)</a:t>
            </a:r>
            <a:r>
              <a:rPr lang="en-US" dirty="0">
                <a:solidFill>
                  <a:srgbClr val="FFFFFF"/>
                </a:solidFill>
                <a:effectLst/>
              </a:rPr>
              <a:t>: A driver for mapping large chunks of physical memory into user space</a:t>
            </a:r>
          </a:p>
          <a:p>
            <a:pPr>
              <a:buFont typeface="Arial" panose="020B0604020202020204" pitchFamily="34" charset="0"/>
              <a:buChar char="•"/>
            </a:pPr>
            <a:r>
              <a:rPr lang="en-US" b="1" dirty="0">
                <a:solidFill>
                  <a:srgbClr val="FFFFFF"/>
                </a:solidFill>
                <a:effectLst/>
              </a:rPr>
              <a:t>Viking Killer</a:t>
            </a:r>
            <a:r>
              <a:rPr lang="en-US" dirty="0">
                <a:solidFill>
                  <a:srgbClr val="FFFFFF"/>
                </a:solidFill>
                <a:effectLst/>
              </a:rPr>
              <a:t>: A replacement OOM killer that implements Android's "kill least recently used process" logic under low-memory conditions</a:t>
            </a:r>
          </a:p>
          <a:p>
            <a:pPr>
              <a:buFont typeface="Arial" panose="020B0604020202020204" pitchFamily="34" charset="0"/>
              <a:buChar char="•"/>
            </a:pPr>
            <a:r>
              <a:rPr lang="en-US" b="1" dirty="0" err="1">
                <a:solidFill>
                  <a:srgbClr val="FFFFFF"/>
                </a:solidFill>
                <a:effectLst/>
              </a:rPr>
              <a:t>wakelocks</a:t>
            </a:r>
            <a:r>
              <a:rPr lang="en-US" dirty="0">
                <a:solidFill>
                  <a:srgbClr val="FFFFFF"/>
                </a:solidFill>
                <a:effectLst/>
              </a:rPr>
              <a:t>: Android's unique power management solution, in which the default state of the device is sleep and explicit action is required (via a </a:t>
            </a:r>
            <a:r>
              <a:rPr lang="en-US" dirty="0" err="1">
                <a:solidFill>
                  <a:srgbClr val="FFFFFF"/>
                </a:solidFill>
                <a:effectLst/>
              </a:rPr>
              <a:t>wakelock</a:t>
            </a:r>
            <a:r>
              <a:rPr lang="en-US" dirty="0">
                <a:solidFill>
                  <a:srgbClr val="FFFFFF"/>
                </a:solidFill>
                <a:effectLst/>
              </a:rPr>
              <a:t>) to prevent that</a:t>
            </a:r>
          </a:p>
          <a:p>
            <a:r>
              <a:rPr lang="en-US" dirty="0">
                <a:effectLst/>
              </a:rPr>
              <a:t>Most of the changes were implemented as device drivers with little or no changes necessary to the core kernel code. The only significant subsystem-spanning change is </a:t>
            </a:r>
            <a:r>
              <a:rPr lang="en-US" dirty="0" err="1">
                <a:effectLst/>
              </a:rPr>
              <a:t>wakelocks</a:t>
            </a:r>
            <a:r>
              <a:rPr lang="en-US" dirty="0">
                <a:effectLst/>
              </a:rPr>
              <a:t>.</a:t>
            </a:r>
          </a:p>
          <a:p>
            <a:r>
              <a:rPr lang="en-US" dirty="0">
                <a:effectLst/>
              </a:rPr>
              <a:t>There are many Android patches accepted by the mainline Linux kernel today. The mainline kernel can even boot up Android directly. There is a blog from </a:t>
            </a:r>
            <a:r>
              <a:rPr lang="en-US" dirty="0" err="1">
                <a:effectLst/>
              </a:rPr>
              <a:t>Linaro</a:t>
            </a:r>
            <a:r>
              <a:rPr lang="en-US" dirty="0">
                <a:effectLst/>
              </a:rPr>
              <a:t> about how to boot Nexus 7 running a mainline kernel. If you want to try it, you can find the instructions at </a:t>
            </a:r>
            <a:r>
              <a:rPr lang="en-US" u="none" strike="noStrike" dirty="0">
                <a:solidFill>
                  <a:srgbClr val="4AC5E3"/>
                </a:solidFill>
                <a:effectLst/>
                <a:hlinkClick r:id="rId3"/>
              </a:rPr>
              <a:t>https://wiki.linaro.org/LMG/Kernel/FormFactorEnablement</a:t>
            </a:r>
            <a:r>
              <a:rPr lang="en-US" dirty="0">
                <a:effectLst/>
              </a:rPr>
              <a:t>.</a:t>
            </a:r>
          </a:p>
          <a:p>
            <a:r>
              <a:rPr lang="en-US" dirty="0">
                <a:effectLst/>
              </a:rPr>
              <a:t>If a Linux device driver is available for a hardware device, it usually can work on Android as well. The development of device drivers is the same as the development of a typical Linux device driver. If you want to find out the merges on the mainline kernel related to Android, you can check the kernel release notes at </a:t>
            </a:r>
            <a:r>
              <a:rPr lang="en-US" u="none" strike="noStrike" dirty="0">
                <a:solidFill>
                  <a:srgbClr val="4AC5E3"/>
                </a:solidFill>
                <a:effectLst/>
                <a:hlinkClick r:id="rId4"/>
              </a:rPr>
              <a:t>https://kernelnewbies.org/LinuxVersions</a:t>
            </a:r>
            <a:r>
              <a:rPr lang="en-US" dirty="0">
                <a:effectLst/>
              </a:rPr>
              <a:t>.</a:t>
            </a:r>
          </a:p>
          <a:p>
            <a:r>
              <a:rPr lang="en-US" dirty="0">
                <a:effectLst/>
              </a:rPr>
              <a:t>The Android kernel source code is usually provided by SoC vendors, such as Qualcomm or MTK. The kernel source code for Google devices can be found at </a:t>
            </a:r>
            <a:r>
              <a:rPr lang="en-US" u="none" strike="noStrike" dirty="0">
                <a:solidFill>
                  <a:srgbClr val="4AC5E3"/>
                </a:solidFill>
                <a:effectLst/>
                <a:hlinkClick r:id="rId5"/>
              </a:rPr>
              <a:t>https://android.googlesource.com/kernel/</a:t>
            </a:r>
            <a:r>
              <a:rPr lang="en-US" dirty="0">
                <a:effectLst/>
              </a:rPr>
              <a:t>.</a:t>
            </a:r>
          </a:p>
          <a:p>
            <a:r>
              <a:rPr lang="en-US" dirty="0">
                <a:effectLst/>
              </a:rPr>
              <a:t>Google devices use SoC from various vendors so that you can find kernel source code from different vendors here. For example, the kernel source of </a:t>
            </a:r>
            <a:r>
              <a:rPr lang="en-US" dirty="0" err="1">
                <a:effectLst/>
              </a:rPr>
              <a:t>QualComm</a:t>
            </a:r>
            <a:r>
              <a:rPr lang="en-US" dirty="0">
                <a:effectLst/>
              </a:rPr>
              <a:t> SoC is under kernel/</a:t>
            </a:r>
            <a:r>
              <a:rPr lang="en-US" dirty="0" err="1">
                <a:effectLst/>
              </a:rPr>
              <a:t>msm</a:t>
            </a:r>
            <a:r>
              <a:rPr lang="en-US" dirty="0">
                <a:effectLst/>
              </a:rPr>
              <a:t> and the kernel source of </a:t>
            </a:r>
            <a:r>
              <a:rPr lang="en-US" dirty="0" err="1">
                <a:effectLst/>
              </a:rPr>
              <a:t>Mediatek</a:t>
            </a:r>
            <a:r>
              <a:rPr lang="en-US" dirty="0">
                <a:effectLst/>
              </a:rPr>
              <a:t> is under kernel/</a:t>
            </a:r>
            <a:r>
              <a:rPr lang="en-US" dirty="0" err="1">
                <a:effectLst/>
              </a:rPr>
              <a:t>mediatek</a:t>
            </a:r>
            <a:r>
              <a:rPr lang="en-US" dirty="0">
                <a:effectLst/>
              </a:rPr>
              <a:t>. The general Android kernel source code is in the folder kernel/common, which looks much like the Vanilla kernel.</a:t>
            </a:r>
          </a:p>
          <a:p>
            <a:r>
              <a:rPr lang="en-US" dirty="0">
                <a:effectLst/>
              </a:rPr>
              <a:t>The default build of AOSP is for various devices from Google, such as Nexus or Pixel. It started to include some reference boards from silicon vendors as well recently, such as </a:t>
            </a:r>
            <a:r>
              <a:rPr lang="en-US" dirty="0" err="1">
                <a:effectLst/>
              </a:rPr>
              <a:t>hikey-linaro</a:t>
            </a:r>
            <a:r>
              <a:rPr lang="en-US" dirty="0">
                <a:effectLst/>
              </a:rPr>
              <a:t>, and so on. If you need a vendor-specific Android kernel for your reference platform, you should get the kernel source code from your platform vendors.</a:t>
            </a:r>
          </a:p>
          <a:p>
            <a:r>
              <a:rPr lang="en-US" dirty="0">
                <a:effectLst/>
              </a:rPr>
              <a:t>There are also open source communities maintaining Android kernels. For example, the kernel for the ARM architecture can be found at </a:t>
            </a:r>
            <a:r>
              <a:rPr lang="en-US" dirty="0" err="1">
                <a:effectLst/>
              </a:rPr>
              <a:t>Linaro</a:t>
            </a:r>
            <a:r>
              <a:rPr lang="en-US" dirty="0">
                <a:effectLst/>
              </a:rPr>
              <a:t> for many reference boards. For Intel x86 architecture, you can find various versions of kernels in the Android-x86 project. As you can see from the following </a:t>
            </a:r>
            <a:r>
              <a:rPr lang="en-US" dirty="0" err="1">
                <a:effectLst/>
              </a:rPr>
              <a:t>Linaro</a:t>
            </a:r>
            <a:r>
              <a:rPr lang="en-US" dirty="0">
                <a:effectLst/>
              </a:rPr>
              <a:t> Linux Kernel status website, the </a:t>
            </a:r>
            <a:r>
              <a:rPr lang="en-US" dirty="0" err="1">
                <a:effectLst/>
              </a:rPr>
              <a:t>linaro</a:t>
            </a:r>
            <a:r>
              <a:rPr lang="en-US" dirty="0">
                <a:effectLst/>
              </a:rPr>
              <a:t>-android tree is a forward port of the out-of-tree AOSP patches. It provides a preview of what Google's next AOSP kernel/</a:t>
            </a:r>
            <a:r>
              <a:rPr lang="en-US" dirty="0" err="1">
                <a:effectLst/>
              </a:rPr>
              <a:t>common.git</a:t>
            </a:r>
            <a:r>
              <a:rPr lang="en-US" dirty="0">
                <a:effectLst/>
              </a:rPr>
              <a:t> tree "might" look like.</a:t>
            </a:r>
          </a:p>
          <a:p>
            <a:r>
              <a:rPr lang="en-US" b="0" dirty="0">
                <a:solidFill>
                  <a:srgbClr val="FFFFFF"/>
                </a:solidFill>
                <a:effectLst/>
              </a:rPr>
              <a:t>The </a:t>
            </a:r>
            <a:r>
              <a:rPr lang="en-US" b="0" dirty="0" err="1">
                <a:solidFill>
                  <a:srgbClr val="FFFFFF"/>
                </a:solidFill>
                <a:effectLst/>
              </a:rPr>
              <a:t>Linaro</a:t>
            </a:r>
            <a:r>
              <a:rPr lang="en-US" b="0" dirty="0">
                <a:solidFill>
                  <a:srgbClr val="FFFFFF"/>
                </a:solidFill>
                <a:effectLst/>
              </a:rPr>
              <a:t> Android kernel tree can be found at </a:t>
            </a:r>
            <a:r>
              <a:rPr lang="en-US" b="0" u="sng" dirty="0">
                <a:solidFill>
                  <a:srgbClr val="4AC5E3"/>
                </a:solidFill>
                <a:effectLst/>
                <a:hlinkClick r:id="rId6"/>
              </a:rPr>
              <a:t>https://android.git.linaro.org/gitweb/kernel/linaro-android.git</a:t>
            </a:r>
            <a:r>
              <a:rPr lang="en-US" b="0" dirty="0">
                <a:solidFill>
                  <a:srgbClr val="FFFFFF"/>
                </a:solidFill>
                <a:effectLst/>
              </a:rPr>
              <a:t>.</a:t>
            </a:r>
            <a:br>
              <a:rPr lang="en-US" b="0" dirty="0">
                <a:solidFill>
                  <a:srgbClr val="FFFFFF"/>
                </a:solidFill>
                <a:effectLst/>
              </a:rPr>
            </a:br>
            <a:r>
              <a:rPr lang="en-US" b="0" dirty="0">
                <a:solidFill>
                  <a:srgbClr val="FFFFFF"/>
                </a:solidFill>
                <a:effectLst/>
              </a:rPr>
              <a:t>The status of this kernel tree can be seen at</a:t>
            </a:r>
            <a:r>
              <a:rPr lang="en-US" b="0" u="sng" dirty="0">
                <a:solidFill>
                  <a:srgbClr val="4AC5E3"/>
                </a:solidFill>
                <a:effectLst/>
                <a:hlinkClick r:id="rId7"/>
              </a:rPr>
              <a:t> https://wiki.linaro.org/LMG/Kernel/Upstreaming</a:t>
            </a:r>
            <a:r>
              <a:rPr lang="en-US" b="0" dirty="0">
                <a:solidFill>
                  <a:srgbClr val="FFFFFF"/>
                </a:solidFill>
                <a:effectLst/>
              </a:rPr>
              <a:t>.</a:t>
            </a:r>
          </a:p>
          <a:p>
            <a:pPr algn="l" fontAlgn="base"/>
            <a:endParaRPr dirty="0">
              <a:uFillTx/>
            </a:endParaRPr>
          </a:p>
        </p:txBody>
      </p:sp>
    </p:spTree>
    <p:extLst>
      <p:ext uri="{BB962C8B-B14F-4D97-AF65-F5344CB8AC3E}">
        <p14:creationId xmlns:p14="http://schemas.microsoft.com/office/powerpoint/2010/main" val="12600771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This defines the second HAL data structure </a:t>
            </a:r>
            <a:r>
              <a:rPr lang="en-US" dirty="0" err="1"/>
              <a:t>hw_module_methods_t</a:t>
            </a:r>
            <a:r>
              <a:rPr lang="en-US" b="0" i="0" dirty="0">
                <a:solidFill>
                  <a:srgbClr val="C3C8CF"/>
                </a:solidFill>
                <a:effectLst/>
                <a:latin typeface="walsheim"/>
              </a:rPr>
              <a:t>. Inside this data structure, it defines an </a:t>
            </a:r>
            <a:r>
              <a:rPr lang="en-US" dirty="0" err="1"/>
              <a:t>open_lights</a:t>
            </a:r>
            <a:r>
              <a:rPr lang="en-US" b="0" i="0" dirty="0">
                <a:solidFill>
                  <a:srgbClr val="C3C8CF"/>
                </a:solidFill>
                <a:effectLst/>
                <a:latin typeface="walsheim"/>
              </a:rPr>
              <a:t> method, which is the HAL function to initialize the hardware.</a:t>
            </a:r>
            <a:endParaRPr dirty="0">
              <a:uFillTx/>
            </a:endParaRPr>
          </a:p>
        </p:txBody>
      </p:sp>
    </p:spTree>
    <p:extLst>
      <p:ext uri="{BB962C8B-B14F-4D97-AF65-F5344CB8AC3E}">
        <p14:creationId xmlns:p14="http://schemas.microsoft.com/office/powerpoint/2010/main" val="715753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Let's take a look at this function as follows:</a:t>
            </a:r>
            <a:endParaRPr dirty="0">
              <a:uFillTx/>
            </a:endParaRPr>
          </a:p>
        </p:txBody>
      </p:sp>
    </p:spTree>
    <p:extLst>
      <p:ext uri="{BB962C8B-B14F-4D97-AF65-F5344CB8AC3E}">
        <p14:creationId xmlns:p14="http://schemas.microsoft.com/office/powerpoint/2010/main" val="22480176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Inside </a:t>
            </a:r>
            <a:r>
              <a:rPr lang="en-US" dirty="0" err="1"/>
              <a:t>open_lights</a:t>
            </a:r>
            <a:r>
              <a:rPr lang="en-US" b="0" i="0" dirty="0">
                <a:solidFill>
                  <a:srgbClr val="C3C8CF"/>
                </a:solidFill>
                <a:effectLst/>
                <a:latin typeface="walsheim"/>
              </a:rPr>
              <a:t>, it allocates the memory for the </a:t>
            </a:r>
            <a:r>
              <a:rPr lang="en-US" dirty="0" err="1"/>
              <a:t>light_device_t</a:t>
            </a:r>
            <a:r>
              <a:rPr lang="en-US" b="0" i="0" dirty="0">
                <a:solidFill>
                  <a:srgbClr val="C3C8CF"/>
                </a:solidFill>
                <a:effectLst/>
                <a:latin typeface="walsheim"/>
              </a:rPr>
              <a:t> data structure, which inherits the third HAL data structure, </a:t>
            </a:r>
            <a:r>
              <a:rPr lang="en-US" dirty="0" err="1"/>
              <a:t>hw_device_t</a:t>
            </a:r>
            <a:r>
              <a:rPr lang="en-US" b="0" i="0" dirty="0">
                <a:solidFill>
                  <a:srgbClr val="C3C8CF"/>
                </a:solidFill>
                <a:effectLst/>
                <a:latin typeface="walsheim"/>
              </a:rPr>
              <a:t>. When it initializing the data structure </a:t>
            </a:r>
            <a:r>
              <a:rPr lang="en-US" dirty="0" err="1"/>
              <a:t>light_device_t</a:t>
            </a:r>
            <a:r>
              <a:rPr lang="en-US" b="0" i="0" dirty="0">
                <a:solidFill>
                  <a:srgbClr val="C3C8CF"/>
                </a:solidFill>
                <a:effectLst/>
                <a:latin typeface="walsheim"/>
              </a:rPr>
              <a:t>, it registers two functions, </a:t>
            </a:r>
            <a:r>
              <a:rPr lang="en-US" dirty="0" err="1"/>
              <a:t>close_lights</a:t>
            </a:r>
            <a:r>
              <a:rPr lang="en-US" b="0" i="0" dirty="0">
                <a:solidFill>
                  <a:srgbClr val="C3C8CF"/>
                </a:solidFill>
                <a:effectLst/>
                <a:latin typeface="walsheim"/>
              </a:rPr>
              <a:t> and </a:t>
            </a:r>
            <a:r>
              <a:rPr lang="en-US" dirty="0" err="1"/>
              <a:t>set_light</a:t>
            </a:r>
            <a:r>
              <a:rPr lang="en-US" b="0" i="0" dirty="0">
                <a:solidFill>
                  <a:srgbClr val="C3C8CF"/>
                </a:solidFill>
                <a:effectLst/>
                <a:latin typeface="walsheim"/>
              </a:rPr>
              <a:t>, so the system service can call these functions to change the light or close the device. The function pointer </a:t>
            </a:r>
            <a:r>
              <a:rPr lang="en-US" dirty="0" err="1"/>
              <a:t>set_light</a:t>
            </a:r>
            <a:r>
              <a:rPr lang="en-US" b="0" i="0" dirty="0">
                <a:solidFill>
                  <a:srgbClr val="C3C8CF"/>
                </a:solidFill>
                <a:effectLst/>
                <a:latin typeface="walsheim"/>
              </a:rPr>
              <a:t> is set to a specific function according to the type of light.</a:t>
            </a:r>
            <a:endParaRPr dirty="0">
              <a:uFillTx/>
            </a:endParaRPr>
          </a:p>
        </p:txBody>
      </p:sp>
    </p:spTree>
    <p:extLst>
      <p:ext uri="{BB962C8B-B14F-4D97-AF65-F5344CB8AC3E}">
        <p14:creationId xmlns:p14="http://schemas.microsoft.com/office/powerpoint/2010/main" val="30079338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Inside each </a:t>
            </a:r>
            <a:r>
              <a:rPr lang="en-US" dirty="0" err="1"/>
              <a:t>set_light_xxx</a:t>
            </a:r>
            <a:r>
              <a:rPr lang="en-US" b="0" i="0" dirty="0">
                <a:solidFill>
                  <a:srgbClr val="C3C8CF"/>
                </a:solidFill>
                <a:effectLst/>
                <a:latin typeface="walsheim"/>
              </a:rPr>
              <a:t> function, it talks to the kernel space through the QEMU pipe device </a:t>
            </a:r>
            <a:r>
              <a:rPr lang="en-US" dirty="0"/>
              <a:t>/dev/</a:t>
            </a:r>
            <a:r>
              <a:rPr lang="en-US" dirty="0" err="1"/>
              <a:t>qemu_pipe</a:t>
            </a:r>
            <a:r>
              <a:rPr lang="en-US" b="0" i="0" dirty="0">
                <a:solidFill>
                  <a:srgbClr val="C3C8CF"/>
                </a:solidFill>
                <a:effectLst/>
                <a:latin typeface="walsheim"/>
              </a:rPr>
              <a:t>. For example, we can take a look at </a:t>
            </a:r>
            <a:r>
              <a:rPr lang="en-US" dirty="0" err="1"/>
              <a:t>set_light_backlight</a:t>
            </a:r>
            <a:r>
              <a:rPr lang="en-US" b="0" i="0" dirty="0">
                <a:solidFill>
                  <a:srgbClr val="C3C8CF"/>
                </a:solidFill>
                <a:effectLst/>
                <a:latin typeface="walsheim"/>
              </a:rPr>
              <a:t>:</a:t>
            </a:r>
          </a:p>
          <a:p>
            <a:pPr algn="l" fontAlgn="base"/>
            <a:endParaRPr lang="en-US" b="0" i="0" dirty="0">
              <a:solidFill>
                <a:srgbClr val="C3C8CF"/>
              </a:solidFill>
              <a:effectLst/>
              <a:uFillTx/>
              <a:latin typeface="walsheim"/>
            </a:endParaRPr>
          </a:p>
          <a:p>
            <a:pPr algn="l" fontAlgn="base"/>
            <a:r>
              <a:rPr lang="en-US" b="0" i="0" dirty="0">
                <a:solidFill>
                  <a:srgbClr val="C3C8CF"/>
                </a:solidFill>
                <a:effectLst/>
                <a:latin typeface="walsheim"/>
              </a:rPr>
              <a:t>Inside the </a:t>
            </a:r>
            <a:r>
              <a:rPr lang="en-US" dirty="0" err="1"/>
              <a:t>set_light_backlight</a:t>
            </a:r>
            <a:r>
              <a:rPr lang="en-US" b="0" i="0" dirty="0">
                <a:solidFill>
                  <a:srgbClr val="C3C8CF"/>
                </a:solidFill>
                <a:effectLst/>
                <a:latin typeface="walsheim"/>
              </a:rPr>
              <a:t> function, it calls </a:t>
            </a:r>
            <a:r>
              <a:rPr lang="en-US" dirty="0" err="1"/>
              <a:t>qemud_channel_open</a:t>
            </a:r>
            <a:r>
              <a:rPr lang="en-US" b="0" i="0" dirty="0">
                <a:solidFill>
                  <a:srgbClr val="C3C8CF"/>
                </a:solidFill>
                <a:effectLst/>
                <a:latin typeface="walsheim"/>
              </a:rPr>
              <a:t> and </a:t>
            </a:r>
            <a:r>
              <a:rPr lang="en-US" dirty="0" err="1"/>
              <a:t>qemud_channel_send</a:t>
            </a:r>
            <a:r>
              <a:rPr lang="en-US" b="0" i="0" dirty="0">
                <a:solidFill>
                  <a:srgbClr val="C3C8CF"/>
                </a:solidFill>
                <a:effectLst/>
                <a:latin typeface="walsheim"/>
              </a:rPr>
              <a:t> to do the actual work. Both functions use the QEMU pipe device </a:t>
            </a:r>
            <a:r>
              <a:rPr lang="en-US" dirty="0"/>
              <a:t>/dev/</a:t>
            </a:r>
            <a:r>
              <a:rPr lang="en-US" dirty="0" err="1"/>
              <a:t>qemu_pipe</a:t>
            </a:r>
            <a:r>
              <a:rPr lang="en-US" b="0" i="0" dirty="0">
                <a:solidFill>
                  <a:srgbClr val="C3C8CF"/>
                </a:solidFill>
                <a:effectLst/>
                <a:latin typeface="walsheim"/>
              </a:rPr>
              <a:t> eventually.</a:t>
            </a:r>
            <a:endParaRPr dirty="0">
              <a:uFillTx/>
            </a:endParaRPr>
          </a:p>
        </p:txBody>
      </p:sp>
    </p:spTree>
    <p:extLst>
      <p:ext uri="{BB962C8B-B14F-4D97-AF65-F5344CB8AC3E}">
        <p14:creationId xmlns:p14="http://schemas.microsoft.com/office/powerpoint/2010/main" val="5292935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Usually the hardware manager and system service are implemented in different processes for most hardware interfaces. However, the hardware of the light is so simple, so both the system service and hardware manager are implemented in the same process.</a:t>
            </a:r>
          </a:p>
          <a:p>
            <a:pPr algn="l"/>
            <a:r>
              <a:rPr lang="en-US" b="0" i="0" dirty="0">
                <a:solidFill>
                  <a:srgbClr val="C3C8CF"/>
                </a:solidFill>
                <a:effectLst/>
                <a:latin typeface="walsheim"/>
              </a:rPr>
              <a:t>The system service includes two parts: Java and JNI. The JNI implementation can be found at frameworks/base/services/core/</a:t>
            </a:r>
            <a:r>
              <a:rPr lang="en-US" b="0" i="0" dirty="0" err="1">
                <a:solidFill>
                  <a:srgbClr val="C3C8CF"/>
                </a:solidFill>
                <a:effectLst/>
                <a:latin typeface="walsheim"/>
              </a:rPr>
              <a:t>jni</a:t>
            </a:r>
            <a:r>
              <a:rPr lang="en-US" b="0" i="0" dirty="0">
                <a:solidFill>
                  <a:srgbClr val="C3C8CF"/>
                </a:solidFill>
                <a:effectLst/>
                <a:latin typeface="walsheim"/>
              </a:rPr>
              <a:t>, while the Java implementation can be found at frameworks/base/services/core/java/com/android/server. Both </a:t>
            </a:r>
            <a:r>
              <a:rPr lang="en-US" b="0" i="0" dirty="0" err="1">
                <a:solidFill>
                  <a:srgbClr val="C3C8CF"/>
                </a:solidFill>
                <a:effectLst/>
                <a:latin typeface="walsheim"/>
              </a:rPr>
              <a:t>LightsManager</a:t>
            </a:r>
            <a:r>
              <a:rPr lang="en-US" b="0" i="0" dirty="0">
                <a:solidFill>
                  <a:srgbClr val="C3C8CF"/>
                </a:solidFill>
                <a:effectLst/>
                <a:latin typeface="walsheim"/>
              </a:rPr>
              <a:t> and </a:t>
            </a:r>
            <a:r>
              <a:rPr lang="en-US" b="0" i="0" dirty="0" err="1">
                <a:solidFill>
                  <a:srgbClr val="C3C8CF"/>
                </a:solidFill>
                <a:effectLst/>
                <a:latin typeface="walsheim"/>
              </a:rPr>
              <a:t>LightsService</a:t>
            </a:r>
            <a:r>
              <a:rPr lang="en-US" b="0" i="0" dirty="0">
                <a:solidFill>
                  <a:srgbClr val="C3C8CF"/>
                </a:solidFill>
                <a:effectLst/>
                <a:latin typeface="walsheim"/>
              </a:rPr>
              <a:t> are implemented in frameworks/base/services/core/java/com/android/server/lights.</a:t>
            </a:r>
          </a:p>
          <a:p>
            <a:pPr algn="l" fontAlgn="base"/>
            <a:endParaRPr dirty="0">
              <a:uFillTx/>
            </a:endParaRPr>
          </a:p>
        </p:txBody>
      </p:sp>
    </p:spTree>
    <p:extLst>
      <p:ext uri="{BB962C8B-B14F-4D97-AF65-F5344CB8AC3E}">
        <p14:creationId xmlns:p14="http://schemas.microsoft.com/office/powerpoint/2010/main" val="8133030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Usually the hardware manager and system service are implemented in different processes for most hardware interfaces. However, the hardware of the light is so simple, so both the system service and hardware manager are implemented in the same process.</a:t>
            </a:r>
          </a:p>
          <a:p>
            <a:pPr algn="l"/>
            <a:r>
              <a:rPr lang="en-US" b="0" i="0" dirty="0">
                <a:solidFill>
                  <a:srgbClr val="C3C8CF"/>
                </a:solidFill>
                <a:effectLst/>
                <a:latin typeface="walsheim"/>
              </a:rPr>
              <a:t>The system service includes two parts: Java and JNI. The JNI implementation can be found at frameworks/base/services/core/</a:t>
            </a:r>
            <a:r>
              <a:rPr lang="en-US" b="0" i="0" dirty="0" err="1">
                <a:solidFill>
                  <a:srgbClr val="C3C8CF"/>
                </a:solidFill>
                <a:effectLst/>
                <a:latin typeface="walsheim"/>
              </a:rPr>
              <a:t>jni</a:t>
            </a:r>
            <a:r>
              <a:rPr lang="en-US" b="0" i="0" dirty="0">
                <a:solidFill>
                  <a:srgbClr val="C3C8CF"/>
                </a:solidFill>
                <a:effectLst/>
                <a:latin typeface="walsheim"/>
              </a:rPr>
              <a:t>, while the Java implementation can be found at frameworks/base/services/core/java/com/android/server. Both </a:t>
            </a:r>
            <a:r>
              <a:rPr lang="en-US" b="0" i="0" dirty="0" err="1">
                <a:solidFill>
                  <a:srgbClr val="C3C8CF"/>
                </a:solidFill>
                <a:effectLst/>
                <a:latin typeface="walsheim"/>
              </a:rPr>
              <a:t>LightsManager</a:t>
            </a:r>
            <a:r>
              <a:rPr lang="en-US" b="0" i="0" dirty="0">
                <a:solidFill>
                  <a:srgbClr val="C3C8CF"/>
                </a:solidFill>
                <a:effectLst/>
                <a:latin typeface="walsheim"/>
              </a:rPr>
              <a:t> and </a:t>
            </a:r>
            <a:r>
              <a:rPr lang="en-US" b="0" i="0" dirty="0" err="1">
                <a:solidFill>
                  <a:srgbClr val="C3C8CF"/>
                </a:solidFill>
                <a:effectLst/>
                <a:latin typeface="walsheim"/>
              </a:rPr>
              <a:t>LightsService</a:t>
            </a:r>
            <a:r>
              <a:rPr lang="en-US" b="0" i="0" dirty="0">
                <a:solidFill>
                  <a:srgbClr val="C3C8CF"/>
                </a:solidFill>
                <a:effectLst/>
                <a:latin typeface="walsheim"/>
              </a:rPr>
              <a:t> are implemented in frameworks/base/services/core/java/com/android/server/lights.</a:t>
            </a:r>
          </a:p>
          <a:p>
            <a:pPr algn="l" fontAlgn="base"/>
            <a:endParaRPr dirty="0">
              <a:uFillTx/>
            </a:endParaRPr>
          </a:p>
        </p:txBody>
      </p:sp>
    </p:spTree>
    <p:extLst>
      <p:ext uri="{BB962C8B-B14F-4D97-AF65-F5344CB8AC3E}">
        <p14:creationId xmlns:p14="http://schemas.microsoft.com/office/powerpoint/2010/main" val="15490067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Let's look at </a:t>
            </a:r>
            <a:r>
              <a:rPr lang="en-US" dirty="0" err="1"/>
              <a:t>LightsManager</a:t>
            </a:r>
            <a:r>
              <a:rPr lang="en-US" b="0" i="0" dirty="0">
                <a:solidFill>
                  <a:srgbClr val="C3C8CF"/>
                </a:solidFill>
                <a:effectLst/>
                <a:latin typeface="walsheim"/>
              </a:rPr>
              <a:t> first. We can see from the following snippet that </a:t>
            </a:r>
            <a:r>
              <a:rPr lang="en-US" dirty="0" err="1"/>
              <a:t>LightsManager</a:t>
            </a:r>
            <a:r>
              <a:rPr lang="en-US" b="0" i="0" dirty="0">
                <a:solidFill>
                  <a:srgbClr val="C3C8CF"/>
                </a:solidFill>
                <a:effectLst/>
                <a:latin typeface="walsheim"/>
              </a:rPr>
              <a:t> only returns an abstract class, </a:t>
            </a:r>
            <a:r>
              <a:rPr lang="en-US" dirty="0"/>
              <a:t>Light</a:t>
            </a:r>
            <a:r>
              <a:rPr lang="en-US" b="0" i="0" dirty="0">
                <a:solidFill>
                  <a:srgbClr val="C3C8CF"/>
                </a:solidFill>
                <a:effectLst/>
                <a:latin typeface="walsheim"/>
              </a:rPr>
              <a:t>, to the caller:</a:t>
            </a:r>
            <a:endParaRPr dirty="0">
              <a:uFillTx/>
            </a:endParaRPr>
          </a:p>
        </p:txBody>
      </p:sp>
    </p:spTree>
    <p:extLst>
      <p:ext uri="{BB962C8B-B14F-4D97-AF65-F5344CB8AC3E}">
        <p14:creationId xmlns:p14="http://schemas.microsoft.com/office/powerpoint/2010/main" val="1987229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Let's follow the code to look at the abstract class </a:t>
            </a:r>
            <a:r>
              <a:rPr lang="en-US" dirty="0"/>
              <a:t>Light</a:t>
            </a:r>
            <a:r>
              <a:rPr lang="en-US" b="0" i="0" dirty="0">
                <a:solidFill>
                  <a:srgbClr val="C3C8CF"/>
                </a:solidFill>
                <a:effectLst/>
                <a:latin typeface="walsheim"/>
              </a:rPr>
              <a:t>. In the abstract class </a:t>
            </a:r>
            <a:r>
              <a:rPr lang="en-US" dirty="0"/>
              <a:t>Light</a:t>
            </a:r>
            <a:r>
              <a:rPr lang="en-US" b="0" i="0" dirty="0">
                <a:solidFill>
                  <a:srgbClr val="C3C8CF"/>
                </a:solidFill>
                <a:effectLst/>
                <a:latin typeface="walsheim"/>
              </a:rPr>
              <a:t>, it defines a list of functions that have to be implemented for </a:t>
            </a:r>
            <a:r>
              <a:rPr lang="en-US" dirty="0"/>
              <a:t>Light</a:t>
            </a:r>
            <a:r>
              <a:rPr lang="en-US" b="0" i="0" dirty="0">
                <a:solidFill>
                  <a:srgbClr val="C3C8CF"/>
                </a:solidFill>
                <a:effectLst/>
                <a:latin typeface="walsheim"/>
              </a:rPr>
              <a:t>. These functions are implemented in the </a:t>
            </a:r>
            <a:r>
              <a:rPr lang="en-US" dirty="0" err="1"/>
              <a:t>LightsService</a:t>
            </a:r>
            <a:r>
              <a:rPr lang="en-US" b="0" i="0" dirty="0">
                <a:solidFill>
                  <a:srgbClr val="C3C8CF"/>
                </a:solidFill>
                <a:effectLst/>
                <a:latin typeface="walsheim"/>
              </a:rPr>
              <a:t> class:</a:t>
            </a:r>
            <a:endParaRPr dirty="0">
              <a:uFillTx/>
            </a:endParaRPr>
          </a:p>
        </p:txBody>
      </p:sp>
    </p:spTree>
    <p:extLst>
      <p:ext uri="{BB962C8B-B14F-4D97-AF65-F5344CB8AC3E}">
        <p14:creationId xmlns:p14="http://schemas.microsoft.com/office/powerpoint/2010/main" val="3764579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In </a:t>
            </a:r>
            <a:r>
              <a:rPr lang="en-US" dirty="0"/>
              <a:t>LightsService.java</a:t>
            </a:r>
            <a:r>
              <a:rPr lang="en-US" b="0" i="0" dirty="0">
                <a:solidFill>
                  <a:srgbClr val="C3C8CF"/>
                </a:solidFill>
                <a:effectLst/>
                <a:latin typeface="walsheim"/>
              </a:rPr>
              <a:t> in the following snippet, it implements the list of functions defined by the </a:t>
            </a:r>
            <a:r>
              <a:rPr lang="en-US" dirty="0"/>
              <a:t>Light</a:t>
            </a:r>
            <a:r>
              <a:rPr lang="en-US" b="0" i="0" dirty="0">
                <a:solidFill>
                  <a:srgbClr val="C3C8CF"/>
                </a:solidFill>
                <a:effectLst/>
                <a:latin typeface="walsheim"/>
              </a:rPr>
              <a:t> class:</a:t>
            </a:r>
          </a:p>
          <a:p>
            <a:pPr algn="l" fontAlgn="base"/>
            <a:endParaRPr lang="en-US" b="0" i="0" dirty="0">
              <a:solidFill>
                <a:srgbClr val="C3C8CF"/>
              </a:solidFill>
              <a:effectLst/>
              <a:uFillTx/>
              <a:latin typeface="walsheim"/>
            </a:endParaRPr>
          </a:p>
          <a:p>
            <a:pPr algn="l" fontAlgn="base"/>
            <a:r>
              <a:rPr lang="en-US" b="0" i="0" dirty="0">
                <a:solidFill>
                  <a:srgbClr val="C3C8CF"/>
                </a:solidFill>
                <a:effectLst/>
                <a:latin typeface="walsheim"/>
              </a:rPr>
              <a:t>This set of functions in the abstract class </a:t>
            </a:r>
            <a:r>
              <a:rPr lang="en-US" dirty="0"/>
              <a:t>Light</a:t>
            </a:r>
            <a:r>
              <a:rPr lang="en-US" b="0" i="0" dirty="0">
                <a:solidFill>
                  <a:srgbClr val="C3C8CF"/>
                </a:solidFill>
                <a:effectLst/>
                <a:latin typeface="walsheim"/>
              </a:rPr>
              <a:t> calls a </a:t>
            </a:r>
            <a:r>
              <a:rPr lang="en-US" dirty="0" err="1"/>
              <a:t>setLightLocked</a:t>
            </a:r>
            <a:r>
              <a:rPr lang="en-US" b="0" i="0" dirty="0">
                <a:solidFill>
                  <a:srgbClr val="C3C8CF"/>
                </a:solidFill>
                <a:effectLst/>
                <a:latin typeface="walsheim"/>
              </a:rPr>
              <a:t> function to do the actual work.</a:t>
            </a:r>
            <a:endParaRPr dirty="0">
              <a:uFillTx/>
            </a:endParaRPr>
          </a:p>
        </p:txBody>
      </p:sp>
    </p:spTree>
    <p:extLst>
      <p:ext uri="{BB962C8B-B14F-4D97-AF65-F5344CB8AC3E}">
        <p14:creationId xmlns:p14="http://schemas.microsoft.com/office/powerpoint/2010/main" val="40161676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 In this function, it calls a native function, </a:t>
            </a:r>
            <a:r>
              <a:rPr lang="en-US" dirty="0" err="1"/>
              <a:t>setLight_native</a:t>
            </a:r>
            <a:r>
              <a:rPr lang="en-US" b="0" i="0" dirty="0">
                <a:solidFill>
                  <a:srgbClr val="C3C8CF"/>
                </a:solidFill>
                <a:effectLst/>
                <a:latin typeface="walsheim"/>
              </a:rPr>
              <a:t>, to invoke the native part of </a:t>
            </a:r>
            <a:r>
              <a:rPr lang="en-US" dirty="0" err="1"/>
              <a:t>LightsService</a:t>
            </a:r>
            <a:r>
              <a:rPr lang="en-US" b="0" i="0" dirty="0">
                <a:solidFill>
                  <a:srgbClr val="C3C8CF"/>
                </a:solidFill>
                <a:effectLst/>
                <a:latin typeface="walsheim"/>
              </a:rPr>
              <a:t>:</a:t>
            </a:r>
            <a:endParaRPr dirty="0">
              <a:uFillTx/>
            </a:endParaRPr>
          </a:p>
        </p:txBody>
      </p:sp>
    </p:spTree>
    <p:extLst>
      <p:ext uri="{BB962C8B-B14F-4D97-AF65-F5344CB8AC3E}">
        <p14:creationId xmlns:p14="http://schemas.microsoft.com/office/powerpoint/2010/main" val="2813443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is one of the focuses for porting Android systems to a new platform. We will discover more about HAL in lesson 3, Discovering Kernel, HAL, and Virtual Hardware. Throughout this course, I will give a very detailed analysis of the HAL layer for various hardware interfaces.</a:t>
            </a:r>
            <a:endParaRPr dirty="0">
              <a:uFillTx/>
            </a:endParaRPr>
          </a:p>
        </p:txBody>
      </p:sp>
    </p:spTree>
    <p:extLst>
      <p:ext uri="{BB962C8B-B14F-4D97-AF65-F5344CB8AC3E}">
        <p14:creationId xmlns:p14="http://schemas.microsoft.com/office/powerpoint/2010/main" val="4645325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Besides </a:t>
            </a:r>
            <a:r>
              <a:rPr lang="en-US" dirty="0" err="1"/>
              <a:t>setLight_native</a:t>
            </a:r>
            <a:r>
              <a:rPr lang="en-US" b="0" i="0" dirty="0">
                <a:solidFill>
                  <a:srgbClr val="C3C8CF"/>
                </a:solidFill>
                <a:effectLst/>
                <a:latin typeface="walsheim"/>
              </a:rPr>
              <a:t>, </a:t>
            </a:r>
            <a:r>
              <a:rPr lang="en-US" dirty="0" err="1"/>
              <a:t>LightService</a:t>
            </a:r>
            <a:r>
              <a:rPr lang="en-US" b="0" i="0" dirty="0">
                <a:solidFill>
                  <a:srgbClr val="C3C8CF"/>
                </a:solidFill>
                <a:effectLst/>
                <a:latin typeface="walsheim"/>
              </a:rPr>
              <a:t> also calls two more native functions, </a:t>
            </a:r>
            <a:r>
              <a:rPr lang="en-US" dirty="0" err="1"/>
              <a:t>init_native</a:t>
            </a:r>
            <a:r>
              <a:rPr lang="en-US" b="0" i="0" dirty="0">
                <a:solidFill>
                  <a:srgbClr val="C3C8CF"/>
                </a:solidFill>
                <a:effectLst/>
                <a:latin typeface="walsheim"/>
              </a:rPr>
              <a:t> and </a:t>
            </a:r>
            <a:r>
              <a:rPr lang="en-US" dirty="0" err="1"/>
              <a:t>finalize_native</a:t>
            </a:r>
            <a:r>
              <a:rPr lang="en-US" b="0" i="0" dirty="0">
                <a:solidFill>
                  <a:srgbClr val="C3C8CF"/>
                </a:solidFill>
                <a:effectLst/>
                <a:latin typeface="walsheim"/>
              </a:rPr>
              <a:t>. We can see this in the following code snippet. These two functions call to the HAL layer functions, as we discussed in the previous section:</a:t>
            </a:r>
            <a:endParaRPr dirty="0">
              <a:uFillTx/>
            </a:endParaRPr>
          </a:p>
        </p:txBody>
      </p:sp>
    </p:spTree>
    <p:extLst>
      <p:ext uri="{BB962C8B-B14F-4D97-AF65-F5344CB8AC3E}">
        <p14:creationId xmlns:p14="http://schemas.microsoft.com/office/powerpoint/2010/main" val="19619198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We have looked at the implementation of </a:t>
            </a:r>
            <a:r>
              <a:rPr lang="en-US" dirty="0" err="1"/>
              <a:t>LightsManager</a:t>
            </a:r>
            <a:r>
              <a:rPr lang="en-US" b="0" i="0" dirty="0">
                <a:solidFill>
                  <a:srgbClr val="C3C8CF"/>
                </a:solidFill>
                <a:effectLst/>
                <a:latin typeface="walsheim"/>
              </a:rPr>
              <a:t> and the Java implementation of </a:t>
            </a:r>
            <a:r>
              <a:rPr lang="en-US" dirty="0" err="1"/>
              <a:t>LightsService</a:t>
            </a:r>
            <a:r>
              <a:rPr lang="en-US" b="0" i="0" dirty="0">
                <a:solidFill>
                  <a:srgbClr val="C3C8CF"/>
                </a:solidFill>
                <a:effectLst/>
                <a:latin typeface="walsheim"/>
              </a:rPr>
              <a:t>. Now let's explore the JNI part of the </a:t>
            </a:r>
            <a:r>
              <a:rPr lang="en-US" dirty="0" err="1"/>
              <a:t>LightsService</a:t>
            </a:r>
            <a:r>
              <a:rPr lang="en-US" b="0" i="0" dirty="0">
                <a:solidFill>
                  <a:srgbClr val="C3C8CF"/>
                </a:solidFill>
                <a:effectLst/>
                <a:latin typeface="walsheim"/>
              </a:rPr>
              <a:t> implementation. The JNI part is implemented in </a:t>
            </a:r>
            <a:r>
              <a:rPr lang="en-US" dirty="0"/>
              <a:t>com_android_server_lights_LightsService.cpp</a:t>
            </a:r>
            <a:r>
              <a:rPr lang="en-US" b="0" i="0" dirty="0">
                <a:solidFill>
                  <a:srgbClr val="C3C8CF"/>
                </a:solidFill>
                <a:effectLst/>
                <a:latin typeface="walsheim"/>
              </a:rPr>
              <a:t>, which can be found in the </a:t>
            </a:r>
            <a:r>
              <a:rPr lang="en-US" dirty="0"/>
              <a:t>$AOSP/frameworks/base/services/core/</a:t>
            </a:r>
            <a:r>
              <a:rPr lang="en-US" dirty="0" err="1"/>
              <a:t>jni</a:t>
            </a:r>
            <a:r>
              <a:rPr lang="en-US" b="0" i="0" dirty="0">
                <a:solidFill>
                  <a:srgbClr val="C3C8CF"/>
                </a:solidFill>
                <a:effectLst/>
                <a:latin typeface="walsheim"/>
              </a:rPr>
              <a:t> folder. We will look at how these three native functions used in </a:t>
            </a:r>
            <a:r>
              <a:rPr lang="en-US" dirty="0" err="1"/>
              <a:t>LightsService</a:t>
            </a:r>
            <a:r>
              <a:rPr lang="en-US" b="0" i="0" dirty="0">
                <a:solidFill>
                  <a:srgbClr val="C3C8CF"/>
                </a:solidFill>
                <a:effectLst/>
                <a:latin typeface="walsheim"/>
              </a:rPr>
              <a:t> are connected to the HAL layer:</a:t>
            </a:r>
            <a:endParaRPr dirty="0">
              <a:uFillTx/>
            </a:endParaRPr>
          </a:p>
        </p:txBody>
      </p:sp>
    </p:spTree>
    <p:extLst>
      <p:ext uri="{BB962C8B-B14F-4D97-AF65-F5344CB8AC3E}">
        <p14:creationId xmlns:p14="http://schemas.microsoft.com/office/powerpoint/2010/main" val="34904497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In the </a:t>
            </a:r>
            <a:r>
              <a:rPr lang="en-US" dirty="0" err="1"/>
              <a:t>init_native</a:t>
            </a:r>
            <a:r>
              <a:rPr lang="en-US" b="0" i="0" dirty="0">
                <a:solidFill>
                  <a:srgbClr val="C3C8CF"/>
                </a:solidFill>
                <a:effectLst/>
                <a:latin typeface="walsheim"/>
              </a:rPr>
              <a:t> function, it calls the </a:t>
            </a:r>
            <a:r>
              <a:rPr lang="en-US" dirty="0" err="1"/>
              <a:t>hw_get_module</a:t>
            </a:r>
            <a:r>
              <a:rPr lang="en-US" b="0" i="0" dirty="0">
                <a:solidFill>
                  <a:srgbClr val="C3C8CF"/>
                </a:solidFill>
                <a:effectLst/>
                <a:latin typeface="walsheim"/>
              </a:rPr>
              <a:t> function to get the light HAL module using </a:t>
            </a:r>
            <a:r>
              <a:rPr lang="en-US" dirty="0"/>
              <a:t>LIGHTS_HARDWARE_MODULE_ID</a:t>
            </a:r>
            <a:r>
              <a:rPr lang="en-US" b="0" i="0" dirty="0">
                <a:solidFill>
                  <a:srgbClr val="C3C8CF"/>
                </a:solidFill>
                <a:effectLst/>
                <a:latin typeface="walsheim"/>
              </a:rPr>
              <a:t> as the hardware ID. If you look back, it is defined in the HAL. This function loads the shared library of HAL implementations. In this case, it loads </a:t>
            </a:r>
            <a:r>
              <a:rPr lang="en-US" dirty="0"/>
              <a:t>lights.goldfish.so</a:t>
            </a:r>
            <a:r>
              <a:rPr lang="en-US" b="0" i="0" dirty="0">
                <a:solidFill>
                  <a:srgbClr val="C3C8CF"/>
                </a:solidFill>
                <a:effectLst/>
                <a:latin typeface="walsheim"/>
              </a:rPr>
              <a:t>. After loading the shared library, it calls </a:t>
            </a:r>
            <a:r>
              <a:rPr lang="en-US" dirty="0" err="1"/>
              <a:t>get_device</a:t>
            </a:r>
            <a:r>
              <a:rPr lang="en-US" b="0" i="0" dirty="0">
                <a:solidFill>
                  <a:srgbClr val="C3C8CF"/>
                </a:solidFill>
                <a:effectLst/>
                <a:latin typeface="walsheim"/>
              </a:rPr>
              <a:t> to initialize all the light devices. We can see the implementation of </a:t>
            </a:r>
            <a:r>
              <a:rPr lang="en-US" dirty="0" err="1"/>
              <a:t>get_device</a:t>
            </a:r>
            <a:r>
              <a:rPr lang="en-US" b="0" i="0" dirty="0">
                <a:solidFill>
                  <a:srgbClr val="C3C8CF"/>
                </a:solidFill>
                <a:effectLst/>
                <a:latin typeface="walsheim"/>
              </a:rPr>
              <a:t> in the following snippet:</a:t>
            </a:r>
          </a:p>
          <a:p>
            <a:pPr algn="l" fontAlgn="base"/>
            <a:endParaRPr lang="en-US" b="0" i="0" dirty="0">
              <a:solidFill>
                <a:srgbClr val="C3C8CF"/>
              </a:solidFill>
              <a:effectLst/>
              <a:uFillTx/>
              <a:latin typeface="walsheim"/>
            </a:endParaRPr>
          </a:p>
          <a:p>
            <a:pPr algn="l" fontAlgn="base"/>
            <a:r>
              <a:rPr lang="en-US" b="0" i="0" dirty="0">
                <a:solidFill>
                  <a:srgbClr val="C3C8CF"/>
                </a:solidFill>
                <a:effectLst/>
                <a:latin typeface="walsheim"/>
              </a:rPr>
              <a:t>In </a:t>
            </a:r>
            <a:r>
              <a:rPr lang="en-US" dirty="0" err="1"/>
              <a:t>get_device</a:t>
            </a:r>
            <a:r>
              <a:rPr lang="en-US" b="0" i="0" dirty="0">
                <a:solidFill>
                  <a:srgbClr val="C3C8CF"/>
                </a:solidFill>
                <a:effectLst/>
                <a:latin typeface="walsheim"/>
              </a:rPr>
              <a:t>, it invokes the </a:t>
            </a:r>
            <a:r>
              <a:rPr lang="en-US" dirty="0"/>
              <a:t>open</a:t>
            </a:r>
            <a:r>
              <a:rPr lang="en-US" b="0" i="0" dirty="0">
                <a:solidFill>
                  <a:srgbClr val="C3C8CF"/>
                </a:solidFill>
                <a:effectLst/>
                <a:latin typeface="walsheim"/>
              </a:rPr>
              <a:t> method and gets the instance of HAL data structure </a:t>
            </a:r>
            <a:r>
              <a:rPr lang="en-US" dirty="0" err="1"/>
              <a:t>hw_device_t</a:t>
            </a:r>
            <a:r>
              <a:rPr lang="en-US" b="0" i="0" dirty="0">
                <a:solidFill>
                  <a:srgbClr val="C3C8CF"/>
                </a:solidFill>
                <a:effectLst/>
                <a:latin typeface="walsheim"/>
              </a:rPr>
              <a:t>. We discussed the </a:t>
            </a:r>
            <a:r>
              <a:rPr lang="en-US" dirty="0"/>
              <a:t>open</a:t>
            </a:r>
            <a:r>
              <a:rPr lang="en-US" b="0" i="0" dirty="0">
                <a:solidFill>
                  <a:srgbClr val="C3C8CF"/>
                </a:solidFill>
                <a:effectLst/>
                <a:latin typeface="walsheim"/>
              </a:rPr>
              <a:t> method in the goldfish lights HAL.</a:t>
            </a:r>
            <a:endParaRPr dirty="0">
              <a:uFillTx/>
            </a:endParaRPr>
          </a:p>
        </p:txBody>
      </p:sp>
    </p:spTree>
    <p:extLst>
      <p:ext uri="{BB962C8B-B14F-4D97-AF65-F5344CB8AC3E}">
        <p14:creationId xmlns:p14="http://schemas.microsoft.com/office/powerpoint/2010/main" val="17718761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Now let's look at another native function, </a:t>
            </a:r>
            <a:r>
              <a:rPr lang="en-US" dirty="0" err="1"/>
              <a:t>setLight_native</a:t>
            </a:r>
            <a:r>
              <a:rPr lang="en-US" b="0" i="0" dirty="0">
                <a:solidFill>
                  <a:srgbClr val="C3C8CF"/>
                </a:solidFill>
                <a:effectLst/>
                <a:latin typeface="walsheim"/>
              </a:rPr>
              <a:t>:</a:t>
            </a:r>
          </a:p>
          <a:p>
            <a:pPr algn="l" fontAlgn="base"/>
            <a:endParaRPr lang="en-US" b="0" i="0" dirty="0">
              <a:solidFill>
                <a:srgbClr val="C3C8CF"/>
              </a:solidFill>
              <a:effectLst/>
              <a:uFillTx/>
              <a:latin typeface="walsheim"/>
            </a:endParaRPr>
          </a:p>
          <a:p>
            <a:pPr algn="l" fontAlgn="base"/>
            <a:r>
              <a:rPr lang="en-US" b="0" i="0" dirty="0">
                <a:solidFill>
                  <a:srgbClr val="C3C8CF"/>
                </a:solidFill>
                <a:effectLst/>
                <a:latin typeface="walsheim"/>
              </a:rPr>
              <a:t>In the </a:t>
            </a:r>
            <a:r>
              <a:rPr lang="en-US" dirty="0" err="1"/>
              <a:t>setLight_native</a:t>
            </a:r>
            <a:r>
              <a:rPr lang="en-US" b="0" i="0" dirty="0">
                <a:solidFill>
                  <a:srgbClr val="C3C8CF"/>
                </a:solidFill>
                <a:effectLst/>
                <a:latin typeface="walsheim"/>
              </a:rPr>
              <a:t> function, it gets the pointer of the data structure </a:t>
            </a:r>
            <a:r>
              <a:rPr lang="en-US" dirty="0"/>
              <a:t>Devices</a:t>
            </a:r>
            <a:r>
              <a:rPr lang="en-US" b="0" i="0" dirty="0">
                <a:solidFill>
                  <a:srgbClr val="C3C8CF"/>
                </a:solidFill>
                <a:effectLst/>
                <a:latin typeface="walsheim"/>
              </a:rPr>
              <a:t> first. After that, it calls the HAL function </a:t>
            </a:r>
            <a:r>
              <a:rPr lang="en-US" dirty="0" err="1"/>
              <a:t>set_light</a:t>
            </a:r>
            <a:r>
              <a:rPr lang="en-US" b="0" i="0" dirty="0">
                <a:solidFill>
                  <a:srgbClr val="C3C8CF"/>
                </a:solidFill>
                <a:effectLst/>
                <a:latin typeface="walsheim"/>
              </a:rPr>
              <a:t> to do the actual work.</a:t>
            </a:r>
            <a:endParaRPr dirty="0">
              <a:uFillTx/>
            </a:endParaRPr>
          </a:p>
        </p:txBody>
      </p:sp>
    </p:spTree>
    <p:extLst>
      <p:ext uri="{BB962C8B-B14F-4D97-AF65-F5344CB8AC3E}">
        <p14:creationId xmlns:p14="http://schemas.microsoft.com/office/powerpoint/2010/main" val="4267425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We can see that the </a:t>
            </a:r>
            <a:r>
              <a:rPr lang="en-US" dirty="0" err="1"/>
              <a:t>finalize_native</a:t>
            </a:r>
            <a:r>
              <a:rPr lang="en-US" b="0" i="0" dirty="0">
                <a:solidFill>
                  <a:srgbClr val="C3C8CF"/>
                </a:solidFill>
                <a:effectLst/>
                <a:latin typeface="walsheim"/>
              </a:rPr>
              <a:t> function just frees all resources used.</a:t>
            </a:r>
            <a:endParaRPr dirty="0">
              <a:uFillTx/>
            </a:endParaRPr>
          </a:p>
        </p:txBody>
      </p:sp>
    </p:spTree>
    <p:extLst>
      <p:ext uri="{BB962C8B-B14F-4D97-AF65-F5344CB8AC3E}">
        <p14:creationId xmlns:p14="http://schemas.microsoft.com/office/powerpoint/2010/main" val="7611148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We use goldfish lights as an example to perform the calling sequence analysis from an application to the goldfish HAL. Now we can look at the kernel layer and the underlying hardware. We can also take an overview from the top to the bottom again to understand how the entire system works.</a:t>
            </a:r>
          </a:p>
          <a:p>
            <a:pPr algn="l" fontAlgn="base"/>
            <a:endParaRPr lang="en-US" dirty="0">
              <a:uFillTx/>
            </a:endParaRPr>
          </a:p>
          <a:p>
            <a:pPr algn="l" fontAlgn="base"/>
            <a:endParaRPr lang="en-US" dirty="0">
              <a:uFillTx/>
            </a:endParaRPr>
          </a:p>
          <a:p>
            <a:pPr algn="l"/>
            <a:r>
              <a:rPr lang="en-US" b="0" i="0" dirty="0">
                <a:solidFill>
                  <a:srgbClr val="C3C8CF"/>
                </a:solidFill>
                <a:effectLst/>
                <a:latin typeface="walsheim"/>
              </a:rPr>
              <a:t>We use the preceding figure to explain goldfish kernel and hardware in detail. As you can see, the preceding figure is similar to the architecture diagram that we saw in </a:t>
            </a:r>
            <a:r>
              <a:rPr lang="en-US" b="0" i="0" u="none" strike="noStrike" dirty="0">
                <a:solidFill>
                  <a:srgbClr val="4AC5E3"/>
                </a:solidFill>
                <a:effectLst/>
                <a:latin typeface="walsheim"/>
                <a:hlinkClick r:id="rId3"/>
              </a:rPr>
              <a:t>lesson 1</a:t>
            </a:r>
            <a:r>
              <a:rPr lang="en-US" b="0" i="0" dirty="0">
                <a:solidFill>
                  <a:srgbClr val="C3C8CF"/>
                </a:solidFill>
                <a:effectLst/>
                <a:latin typeface="walsheim"/>
              </a:rPr>
              <a:t>, </a:t>
            </a:r>
            <a:r>
              <a:rPr lang="en-US" b="0" i="1" dirty="0">
                <a:solidFill>
                  <a:srgbClr val="C3C8CF"/>
                </a:solidFill>
                <a:effectLst/>
                <a:latin typeface="walsheim"/>
              </a:rPr>
              <a:t>Introduction to Android System Programming</a:t>
            </a:r>
            <a:r>
              <a:rPr lang="en-US" b="0" i="0" dirty="0">
                <a:solidFill>
                  <a:srgbClr val="C3C8CF"/>
                </a:solidFill>
                <a:effectLst/>
                <a:latin typeface="walsheim"/>
              </a:rPr>
              <a:t>. This architecture diagram is the general architecture diagram for Android, but the preceding figure is specific to goldfish.</a:t>
            </a:r>
          </a:p>
          <a:p>
            <a:pPr algn="l"/>
            <a:r>
              <a:rPr lang="en-US" b="0" i="0" dirty="0">
                <a:solidFill>
                  <a:srgbClr val="C3C8CF"/>
                </a:solidFill>
                <a:effectLst/>
                <a:latin typeface="walsheim"/>
              </a:rPr>
              <a:t>From the diagram, we can see the parts that we are interested in the goldfish kernel and emulator hardware. From the top to the bottom, the application utilizes the Android framework to implement functionalities and access the hardware. The framework usually resides in a different process from the system service layer, so they use Binder IPC to communicate with each other. The system service talks to the </a:t>
            </a:r>
            <a:r>
              <a:rPr lang="en-US" b="1" i="0" dirty="0">
                <a:solidFill>
                  <a:srgbClr val="C3C8CF"/>
                </a:solidFill>
                <a:effectLst/>
                <a:latin typeface="walsheim"/>
              </a:rPr>
              <a:t>HAL</a:t>
            </a:r>
            <a:r>
              <a:rPr lang="en-US" b="0" i="0" dirty="0">
                <a:solidFill>
                  <a:srgbClr val="C3C8CF"/>
                </a:solidFill>
                <a:effectLst/>
                <a:latin typeface="walsheim"/>
              </a:rPr>
              <a:t> using </a:t>
            </a:r>
            <a:r>
              <a:rPr lang="en-US" b="1" i="0" dirty="0">
                <a:solidFill>
                  <a:srgbClr val="C3C8CF"/>
                </a:solidFill>
                <a:effectLst/>
                <a:latin typeface="walsheim"/>
              </a:rPr>
              <a:t>JNI</a:t>
            </a:r>
            <a:r>
              <a:rPr lang="en-US" b="0" i="0" dirty="0">
                <a:solidFill>
                  <a:srgbClr val="C3C8CF"/>
                </a:solidFill>
                <a:effectLst/>
                <a:latin typeface="walsheim"/>
              </a:rPr>
              <a:t>, since </a:t>
            </a:r>
            <a:r>
              <a:rPr lang="en-US" b="1" i="0" dirty="0">
                <a:solidFill>
                  <a:srgbClr val="C3C8CF"/>
                </a:solidFill>
                <a:effectLst/>
                <a:latin typeface="walsheim"/>
              </a:rPr>
              <a:t>HAL</a:t>
            </a:r>
            <a:r>
              <a:rPr lang="en-US" b="0" i="0" dirty="0">
                <a:solidFill>
                  <a:srgbClr val="C3C8CF"/>
                </a:solidFill>
                <a:effectLst/>
                <a:latin typeface="walsheim"/>
              </a:rPr>
              <a:t> usually implements in the native language. The </a:t>
            </a:r>
            <a:r>
              <a:rPr lang="en-US" b="1" i="0" dirty="0">
                <a:solidFill>
                  <a:srgbClr val="C3C8CF"/>
                </a:solidFill>
                <a:effectLst/>
                <a:latin typeface="walsheim"/>
              </a:rPr>
              <a:t>HAL</a:t>
            </a:r>
            <a:r>
              <a:rPr lang="en-US" b="0" i="0" dirty="0">
                <a:solidFill>
                  <a:srgbClr val="C3C8CF"/>
                </a:solidFill>
                <a:effectLst/>
                <a:latin typeface="walsheim"/>
              </a:rPr>
              <a:t> is the user space implementation of hardware control and it communicates to the device driver in the kernel space through system calls. In the case of the goldfish hardware, the device driver accesses the virtual hardware through memory I/O registers, as we will see in the following section on Android emulator hardware.</a:t>
            </a:r>
          </a:p>
          <a:p>
            <a:pPr algn="l" fontAlgn="base"/>
            <a:endParaRPr dirty="0">
              <a:uFillTx/>
            </a:endParaRPr>
          </a:p>
        </p:txBody>
      </p:sp>
    </p:spTree>
    <p:extLst>
      <p:ext uri="{BB962C8B-B14F-4D97-AF65-F5344CB8AC3E}">
        <p14:creationId xmlns:p14="http://schemas.microsoft.com/office/powerpoint/2010/main" val="18421272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As we mentioned in lesson 2, Setting Up the Development Environment, there are currently two versions of Android emulator available in the latest SDK.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code name for the original Android emulator is goldfish and the new one is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ranchu</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However, the virtual hardware code base for device emulation in QEMU is the same for both versions.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Detailed information about goldfish hardware interfaces can be found in the document GOLDFISH-VIRTUAL-HARDWARE.TXT. This document can be found in the AOSP source code at $AOSP/platform/external/</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qemu</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/docs/GOLDFISH-VIRTUAL-HARDWARE.TXT.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different kernel versions, the hardware interfaces may have some differences. In this course, we will look at the Intel x86-based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ranchu</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virtual hardware, which uses Android Linux version 3.10.0. Let's look at the goldfish devices that we will discuss in this lesson.</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32083186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flexibility allows us to customize which virtual devices are available when running a given emulated system configuration. The following table defines goldfish platform bus registers.</a:t>
            </a:r>
            <a:endParaRPr dirty="0">
              <a:uFillTx/>
            </a:endParaRPr>
          </a:p>
        </p:txBody>
      </p:sp>
    </p:spTree>
    <p:extLst>
      <p:ext uri="{BB962C8B-B14F-4D97-AF65-F5344CB8AC3E}">
        <p14:creationId xmlns:p14="http://schemas.microsoft.com/office/powerpoint/2010/main" val="34918547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As we can see from the goldfish architecture diagram, many other hardware interfaces, such as GPS, sensors, basebands, cameras, and so on, are emulated through the QEMU pipe. The following table defines QEMU pipe device registers.</a:t>
            </a:r>
            <a:endParaRPr dirty="0">
              <a:uFillTx/>
            </a:endParaRPr>
          </a:p>
        </p:txBody>
      </p:sp>
    </p:spTree>
    <p:extLst>
      <p:ext uri="{BB962C8B-B14F-4D97-AF65-F5344CB8AC3E}">
        <p14:creationId xmlns:p14="http://schemas.microsoft.com/office/powerpoint/2010/main" val="13480016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1935212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These are the services that provide application interfaces as part of the Android framework.</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Besides these services, there are also native services supporting these system services, such as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SurfaceFlinger</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netd</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logcatd</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rild</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 so on. Many of them are very similar to Linux daemons that you may find in a Linux distribution. In a complicated hardware module, such as graphic, both system services and native services need to access HAL in order to provide the framework API to the application layer. We will talk about system services when we debug the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init</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process in lesson 6, Enabling Wi-Fi on the Android Emulator to lesson 9, Booting Up x86vbox Using PXE/NFS.</a:t>
            </a:r>
            <a:endParaRPr kumimoji="0" lang="en-US" sz="11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17022110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Android emulator has its own implementation of a virtual serial port. It always reserves the first two virtual serial ports:</a:t>
            </a:r>
          </a:p>
          <a:p>
            <a:pPr>
              <a:buFont typeface="Arial" panose="020B0604020202020204" pitchFamily="34" charset="0"/>
              <a:buChar char="•"/>
            </a:pPr>
            <a:r>
              <a:rPr lang="en-US" dirty="0">
                <a:solidFill>
                  <a:srgbClr val="FFFFFF"/>
                </a:solidFill>
                <a:effectLst/>
              </a:rPr>
              <a:t>The first one is used to receive kernel messages. This is done by adding the console=ttyS0 parameter to the kernel command line.</a:t>
            </a:r>
          </a:p>
          <a:p>
            <a:pPr>
              <a:buFont typeface="Arial" panose="020B0604020202020204" pitchFamily="34" charset="0"/>
              <a:buChar char="•"/>
            </a:pPr>
            <a:r>
              <a:rPr lang="en-US" dirty="0">
                <a:solidFill>
                  <a:srgbClr val="FFFFFF"/>
                </a:solidFill>
                <a:effectLst/>
              </a:rPr>
              <a:t>The second one is used to set up the legacy </a:t>
            </a:r>
            <a:r>
              <a:rPr lang="en-US" dirty="0" err="1">
                <a:solidFill>
                  <a:srgbClr val="FFFFFF"/>
                </a:solidFill>
                <a:effectLst/>
              </a:rPr>
              <a:t>qemud</a:t>
            </a:r>
            <a:r>
              <a:rPr lang="en-US" dirty="0">
                <a:solidFill>
                  <a:srgbClr val="FFFFFF"/>
                </a:solidFill>
                <a:effectLst/>
              </a:rPr>
              <a:t> channel, used on older Android platform revisions. This is done by adding </a:t>
            </a:r>
            <a:r>
              <a:rPr lang="en-US" dirty="0" err="1">
                <a:solidFill>
                  <a:srgbClr val="FFFFFF"/>
                </a:solidFill>
                <a:effectLst/>
              </a:rPr>
              <a:t>android.qemud</a:t>
            </a:r>
            <a:r>
              <a:rPr lang="en-US" dirty="0">
                <a:solidFill>
                  <a:srgbClr val="FFFFFF"/>
                </a:solidFill>
                <a:effectLst/>
              </a:rPr>
              <a:t>=ttyS1 on the kernel command line. The </a:t>
            </a:r>
            <a:r>
              <a:rPr lang="en-US" dirty="0" err="1">
                <a:solidFill>
                  <a:srgbClr val="FFFFFF"/>
                </a:solidFill>
                <a:effectLst/>
              </a:rPr>
              <a:t>qemud</a:t>
            </a:r>
            <a:r>
              <a:rPr lang="en-US" dirty="0">
                <a:solidFill>
                  <a:srgbClr val="FFFFFF"/>
                </a:solidFill>
                <a:effectLst/>
              </a:rPr>
              <a:t> channel is implemented as a Linux daemon process used as a channel between the guest and emulator. In the latest emulator version, a QEMU pipe is used instead of </a:t>
            </a:r>
            <a:r>
              <a:rPr lang="en-US" dirty="0" err="1">
                <a:solidFill>
                  <a:srgbClr val="FFFFFF"/>
                </a:solidFill>
                <a:effectLst/>
              </a:rPr>
              <a:t>qemud</a:t>
            </a:r>
            <a:r>
              <a:rPr lang="en-US" dirty="0">
                <a:solidFill>
                  <a:srgbClr val="FFFFFF"/>
                </a:solidFill>
                <a:effectLst/>
              </a:rPr>
              <a:t>.</a:t>
            </a:r>
          </a:p>
          <a:p>
            <a:pPr algn="l" fontAlgn="base"/>
            <a:endParaRPr dirty="0">
              <a:uFillTx/>
            </a:endParaRPr>
          </a:p>
        </p:txBody>
      </p:sp>
    </p:spTree>
    <p:extLst>
      <p:ext uri="{BB962C8B-B14F-4D97-AF65-F5344CB8AC3E}">
        <p14:creationId xmlns:p14="http://schemas.microsoft.com/office/powerpoint/2010/main" val="328773099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Each device instance uses one IRQ, raised to indicate that there is incoming/buffered data to read.</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4900361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50847416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b="0" i="0" dirty="0">
                <a:solidFill>
                  <a:srgbClr val="C3C8CF"/>
                </a:solidFill>
                <a:effectLst/>
                <a:latin typeface="walsheim"/>
              </a:rPr>
              <a:t>The following table is a list of goldfish device drivers. This is based on kernel version 3.10.0. At the moment, kernel version 3.10.0 is for </a:t>
            </a:r>
            <a:r>
              <a:rPr lang="en-US" b="0" i="0" dirty="0" err="1">
                <a:solidFill>
                  <a:srgbClr val="C3C8CF"/>
                </a:solidFill>
                <a:effectLst/>
                <a:latin typeface="walsheim"/>
              </a:rPr>
              <a:t>ranchu</a:t>
            </a:r>
            <a:r>
              <a:rPr lang="en-US" b="0" i="0" dirty="0">
                <a:solidFill>
                  <a:srgbClr val="C3C8CF"/>
                </a:solidFill>
                <a:effectLst/>
                <a:latin typeface="walsheim"/>
              </a:rPr>
              <a:t> and 3.4.67 is for goldfish. The following table lists some goldfish specific devices. In </a:t>
            </a:r>
            <a:r>
              <a:rPr lang="en-US" b="0" i="0" dirty="0" err="1">
                <a:solidFill>
                  <a:srgbClr val="C3C8CF"/>
                </a:solidFill>
                <a:effectLst/>
                <a:latin typeface="walsheim"/>
              </a:rPr>
              <a:t>ranchu</a:t>
            </a:r>
            <a:r>
              <a:rPr lang="en-US" b="0" i="0" dirty="0">
                <a:solidFill>
                  <a:srgbClr val="C3C8CF"/>
                </a:solidFill>
                <a:effectLst/>
                <a:latin typeface="walsheim"/>
              </a:rPr>
              <a:t>, </a:t>
            </a:r>
            <a:r>
              <a:rPr lang="en-US" b="0" i="0" dirty="0" err="1">
                <a:solidFill>
                  <a:srgbClr val="C3C8CF"/>
                </a:solidFill>
                <a:effectLst/>
                <a:latin typeface="walsheim"/>
              </a:rPr>
              <a:t>Virtio</a:t>
            </a:r>
            <a:r>
              <a:rPr lang="en-US" b="0" i="0" dirty="0">
                <a:solidFill>
                  <a:srgbClr val="C3C8CF"/>
                </a:solidFill>
                <a:effectLst/>
                <a:latin typeface="walsheim"/>
              </a:rPr>
              <a:t> devices are used as block devices to simulate EMMC. </a:t>
            </a:r>
            <a:r>
              <a:rPr lang="en-US" b="0" i="0" dirty="0" err="1">
                <a:solidFill>
                  <a:srgbClr val="C3C8CF"/>
                </a:solidFill>
                <a:effectLst/>
                <a:latin typeface="walsheim"/>
              </a:rPr>
              <a:t>Virtio</a:t>
            </a:r>
            <a:r>
              <a:rPr lang="en-US" b="0" i="0" dirty="0">
                <a:solidFill>
                  <a:srgbClr val="C3C8CF"/>
                </a:solidFill>
                <a:effectLst/>
                <a:latin typeface="walsheim"/>
              </a:rPr>
              <a:t> devices are </a:t>
            </a:r>
            <a:r>
              <a:rPr lang="en-US" b="0" i="0" dirty="0" err="1">
                <a:solidFill>
                  <a:srgbClr val="C3C8CF"/>
                </a:solidFill>
                <a:effectLst/>
                <a:latin typeface="walsheim"/>
              </a:rPr>
              <a:t>paravirtualized</a:t>
            </a:r>
            <a:r>
              <a:rPr lang="en-US" b="0" i="0" dirty="0">
                <a:solidFill>
                  <a:srgbClr val="C3C8CF"/>
                </a:solidFill>
                <a:effectLst/>
                <a:latin typeface="walsheim"/>
              </a:rPr>
              <a:t> devices in QEMU that have better performance than emulated hardware devices.</a:t>
            </a:r>
            <a:endParaRPr dirty="0">
              <a:uFillTx/>
            </a:endParaRPr>
          </a:p>
        </p:txBody>
      </p:sp>
    </p:spTree>
    <p:extLst>
      <p:ext uri="{BB962C8B-B14F-4D97-AF65-F5344CB8AC3E}">
        <p14:creationId xmlns:p14="http://schemas.microsoft.com/office/powerpoint/2010/main" val="22702289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Since QEMU pipe is used as a channel to emulate many goldfish devices, we can review one of the major functions, </a:t>
            </a:r>
            <a:r>
              <a:rPr lang="en-US" dirty="0" err="1">
                <a:effectLst/>
              </a:rPr>
              <a:t>goldfish_pipe_read_write</a:t>
            </a:r>
            <a:r>
              <a:rPr lang="en-US" dirty="0">
                <a:effectLst/>
              </a:rPr>
              <a:t>, to understand data transmission between guest and host:</a:t>
            </a:r>
          </a:p>
          <a:p>
            <a:pPr algn="l" fontAlgn="base"/>
            <a:endParaRPr lang="en-US" dirty="0">
              <a:uFillTx/>
            </a:endParaRPr>
          </a:p>
          <a:p>
            <a:pPr algn="l" fontAlgn="base"/>
            <a:r>
              <a:rPr lang="en-US" dirty="0">
                <a:uFillTx/>
              </a:rPr>
              <a:t>As we can see from the preceding code, it invokes the </a:t>
            </a:r>
            <a:r>
              <a:rPr lang="en-US" dirty="0" err="1">
                <a:uFillTx/>
              </a:rPr>
              <a:t>access_with_param</a:t>
            </a:r>
            <a:r>
              <a:rPr lang="en-US" dirty="0">
                <a:uFillTx/>
              </a:rPr>
              <a:t> function first. This is the fastest way to transfer data between the guest and emulator using shared memory. With this method, the goldfish kernel allocates a piece of memory at boot time. The guest and emulator will use this shared memory to transfer parameters between them.</a:t>
            </a:r>
            <a:endParaRPr dirty="0">
              <a:uFillTx/>
            </a:endParaRPr>
          </a:p>
        </p:txBody>
      </p:sp>
    </p:spTree>
    <p:extLst>
      <p:ext uri="{BB962C8B-B14F-4D97-AF65-F5344CB8AC3E}">
        <p14:creationId xmlns:p14="http://schemas.microsoft.com/office/powerpoint/2010/main" val="311995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40824076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b="0" i="0" dirty="0">
                <a:solidFill>
                  <a:srgbClr val="C3C8CF"/>
                </a:solidFill>
                <a:effectLst/>
                <a:latin typeface="walsheim"/>
              </a:rPr>
              <a:t>Now let's take a look at the </a:t>
            </a:r>
            <a:r>
              <a:rPr lang="en-US" dirty="0" err="1"/>
              <a:t>access_with_param</a:t>
            </a:r>
            <a:r>
              <a:rPr lang="en-US" b="0" i="0" dirty="0">
                <a:solidFill>
                  <a:srgbClr val="C3C8CF"/>
                </a:solidFill>
                <a:effectLst/>
                <a:latin typeface="walsheim"/>
              </a:rPr>
              <a:t> function as follows:</a:t>
            </a:r>
          </a:p>
          <a:p>
            <a:endParaRPr lang="en-US" b="0" i="0" dirty="0">
              <a:solidFill>
                <a:srgbClr val="C3C8CF"/>
              </a:solidFill>
              <a:effectLst/>
              <a:uFillTx/>
              <a:latin typeface="walsheim"/>
            </a:endParaRPr>
          </a:p>
          <a:p>
            <a:pPr algn="l"/>
            <a:r>
              <a:rPr lang="en-US" b="0" i="0" dirty="0">
                <a:solidFill>
                  <a:srgbClr val="C3C8CF"/>
                </a:solidFill>
                <a:effectLst/>
                <a:latin typeface="walsheim"/>
              </a:rPr>
              <a:t>The address of aps is the pre-allocated shared memory between the guest and emulator. All data structures that need to be used for a single operation are filled in this data structure aps. The command will be written to register PIPE_REG_ACCESS_PARAMS. The write to PIPE_REG_ACCESS_PARAMS will trigger the operation. QEMU will read the content of the </a:t>
            </a:r>
            <a:r>
              <a:rPr lang="en-US" b="0" i="0" dirty="0" err="1">
                <a:solidFill>
                  <a:srgbClr val="C3C8CF"/>
                </a:solidFill>
                <a:effectLst/>
                <a:latin typeface="walsheim"/>
              </a:rPr>
              <a:t>access_params</a:t>
            </a:r>
            <a:r>
              <a:rPr lang="en-US" b="0" i="0" dirty="0">
                <a:solidFill>
                  <a:srgbClr val="C3C8CF"/>
                </a:solidFill>
                <a:effectLst/>
                <a:latin typeface="walsheim"/>
              </a:rPr>
              <a:t> block, use its fields to perform the operation, and then write back the return value into aps-&gt;result. The difference between shared memory aps and the QEMU pipe device is similar to DMA and register-based device I/O. The shared memory or DMA is much more efficient in large blocks of memory access.</a:t>
            </a:r>
          </a:p>
          <a:p>
            <a:pPr algn="l"/>
            <a:r>
              <a:rPr lang="en-US" b="0" i="0" dirty="0">
                <a:solidFill>
                  <a:srgbClr val="C3C8CF"/>
                </a:solidFill>
                <a:effectLst/>
                <a:latin typeface="walsheim"/>
              </a:rPr>
              <a:t>You can explore the rest of the goldfish device drivers by yourself.</a:t>
            </a:r>
          </a:p>
          <a:p>
            <a:endParaRPr dirty="0">
              <a:uFillTx/>
            </a:endParaRPr>
          </a:p>
        </p:txBody>
      </p:sp>
    </p:spTree>
    <p:extLst>
      <p:ext uri="{BB962C8B-B14F-4D97-AF65-F5344CB8AC3E}">
        <p14:creationId xmlns:p14="http://schemas.microsoft.com/office/powerpoint/2010/main" val="36664460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the next lesson, we will start to work on our own x86emu device and use it to explore how to extend an emulator to support additional functionalities.</a:t>
            </a:r>
            <a:endParaRPr dirty="0">
              <a:uFillTx/>
            </a:endParaRPr>
          </a:p>
        </p:txBody>
      </p:sp>
    </p:spTree>
    <p:extLst>
      <p:ext uri="{BB962C8B-B14F-4D97-AF65-F5344CB8AC3E}">
        <p14:creationId xmlns:p14="http://schemas.microsoft.com/office/powerpoint/2010/main" val="808127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25/3/2022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25/3/2022</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3887391" y="740569"/>
            <a:ext cx="4629150" cy="3655219"/>
          </a:xfrm>
        </p:spPr>
        <p:txBody>
          <a:bodyPr/>
          <a:lstStyle>
            <a:lvl1pPr>
              <a:defRPr sz="2400">
                <a:uFillTx/>
              </a:defRPr>
            </a:lvl1pPr>
            <a:lvl2pPr>
              <a:defRPr sz="2100">
                <a:uFillTx/>
              </a:defRPr>
            </a:lvl2pPr>
            <a:lvl3pPr>
              <a:defRPr sz="1800">
                <a:uFillTx/>
              </a:defRPr>
            </a:lvl3pPr>
            <a:lvl4pPr>
              <a:defRPr sz="1500">
                <a:uFillTx/>
              </a:defRPr>
            </a:lvl4pPr>
            <a:lvl5pPr>
              <a:defRPr sz="1500">
                <a:uFillTx/>
              </a:defRPr>
            </a:lvl5pPr>
            <a:lvl6pPr>
              <a:defRPr sz="1500">
                <a:uFillTx/>
              </a:defRPr>
            </a:lvl6pPr>
            <a:lvl7pPr>
              <a:defRPr sz="1500">
                <a:uFillTx/>
              </a:defRPr>
            </a:lvl7pPr>
            <a:lvl8pPr>
              <a:defRPr sz="1500">
                <a:uFillTx/>
              </a:defRPr>
            </a:lvl8pPr>
            <a:lvl9pPr>
              <a:defRPr sz="15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25/3/2022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uFillTx/>
              </a:defRPr>
            </a:lvl1pPr>
            <a:lvl2pPr marL="342900" indent="0">
              <a:buNone/>
              <a:defRPr sz="2100">
                <a:uFillTx/>
              </a:defRPr>
            </a:lvl2pPr>
            <a:lvl3pPr marL="685800" indent="0">
              <a:buNone/>
              <a:defRPr sz="1800">
                <a:uFillTx/>
              </a:defRPr>
            </a:lvl3pPr>
            <a:lvl4pPr marL="1028700" indent="0">
              <a:buNone/>
              <a:defRPr sz="1500">
                <a:uFillTx/>
              </a:defRPr>
            </a:lvl4pPr>
            <a:lvl5pPr marL="1371600" indent="0">
              <a:buNone/>
              <a:defRPr sz="1500">
                <a:uFillTx/>
              </a:defRPr>
            </a:lvl5pPr>
            <a:lvl6pPr marL="1714500" indent="0">
              <a:buNone/>
              <a:defRPr sz="1500">
                <a:uFillTx/>
              </a:defRPr>
            </a:lvl6pPr>
            <a:lvl7pPr marL="2057400" indent="0">
              <a:buNone/>
              <a:defRPr sz="1500">
                <a:uFillTx/>
              </a:defRPr>
            </a:lvl7pPr>
            <a:lvl8pPr marL="2400300" indent="0">
              <a:buNone/>
              <a:defRPr sz="1500">
                <a:uFillTx/>
              </a:defRPr>
            </a:lvl8pPr>
            <a:lvl9pPr marL="2743200" indent="0">
              <a:buNone/>
              <a:defRPr sz="1500">
                <a:uFillTx/>
              </a:defRPr>
            </a:lvl9pPr>
          </a:lstStyle>
          <a:p>
            <a:endParaRPr lang="es-VE" dirty="0">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25/3/2022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25/3/2022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25/3/2022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25/3/2022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1"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71" b="0" i="0">
                <a:solidFill>
                  <a:schemeClr val="tx1"/>
                </a:solidFill>
                <a:uFillTx/>
                <a:latin typeface="Calibri Light"/>
                <a:cs typeface="Calibri Light"/>
              </a:defRPr>
            </a:lvl1pPr>
          </a:lstStyle>
          <a:p>
            <a:pPr marL="11207"/>
            <a:endParaRPr lang="en-US" spc="-5" dirty="0">
              <a:uFillTx/>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3/25/2022</a:t>
            </a:fld>
            <a:endParaRPr lang="en-US" dirty="0">
              <a:uFillTx/>
            </a:endParaRPr>
          </a:p>
        </p:txBody>
      </p:sp>
      <p:sp>
        <p:nvSpPr>
          <p:cNvPr id="4" name="Holder 4"/>
          <p:cNvSpPr>
            <a:spLocks noGrp="1"/>
          </p:cNvSpPr>
          <p:nvPr>
            <p:ph type="sldNum" sz="quarter" idx="7"/>
          </p:nvPr>
        </p:nvSpPr>
        <p:spPr/>
        <p:txBody>
          <a:bodyPr lIns="0" tIns="0" rIns="0" bIns="0"/>
          <a:lstStyle>
            <a:lvl1pPr>
              <a:defRPr sz="971" b="0" i="0">
                <a:solidFill>
                  <a:schemeClr val="tx1"/>
                </a:solidFill>
                <a:uFillTx/>
                <a:latin typeface="Calibri Light"/>
                <a:cs typeface="Calibri Light"/>
              </a:defRPr>
            </a:lvl1pPr>
          </a:lstStyle>
          <a:p>
            <a:pPr marL="11207"/>
            <a:r>
              <a:rPr lang="en-US" spc="-9" dirty="0">
                <a:uFillTx/>
              </a:rPr>
              <a:t>1</a:t>
            </a:r>
            <a:r>
              <a:rPr lang="en-US" spc="-18" dirty="0">
                <a:uFillTx/>
              </a:rPr>
              <a:t>-</a:t>
            </a:r>
            <a:fld id="{81D60167-4931-47E6-BA6A-407CBD079E47}" type="slidenum">
              <a:rPr smtClean="0">
                <a:uFillTx/>
              </a:rPr>
              <a:pPr marL="11207"/>
              <a:t>‹#›</a:t>
            </a:fld>
            <a:endParaRPr dirty="0">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FB638-C7AF-46FC-968E-5B59517A164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8192F9F-79D7-458A-A39E-DF99D4363DB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EB03A79-BACE-4AB6-BF4B-8A9A314111D1}"/>
              </a:ext>
            </a:extLst>
          </p:cNvPr>
          <p:cNvSpPr>
            <a:spLocks noGrp="1"/>
          </p:cNvSpPr>
          <p:nvPr>
            <p:ph type="dt" sz="half" idx="10"/>
          </p:nvPr>
        </p:nvSpPr>
        <p:spPr/>
        <p:txBody>
          <a:bodyPr/>
          <a:lstStyle/>
          <a:p>
            <a:fld id="{5B6C9CD6-62B2-4C20-8D1B-CF5A2AD55013}" type="datetimeFigureOut">
              <a:rPr lang="en-US" smtClean="0"/>
              <a:t>3/25/2022</a:t>
            </a:fld>
            <a:endParaRPr lang="en-US"/>
          </a:p>
        </p:txBody>
      </p:sp>
      <p:sp>
        <p:nvSpPr>
          <p:cNvPr id="5" name="Footer Placeholder 4">
            <a:extLst>
              <a:ext uri="{FF2B5EF4-FFF2-40B4-BE49-F238E27FC236}">
                <a16:creationId xmlns:a16="http://schemas.microsoft.com/office/drawing/2014/main" id="{3841CDBD-1149-4D57-946D-EFF894EC1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8058F6-74C0-4614-9573-F80999BF6016}"/>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967456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2A37-226E-4D85-8687-729F4F718C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07F1C3-266A-4453-9610-4F613CB613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72324-7637-408F-8F57-566BDCD510B1}"/>
              </a:ext>
            </a:extLst>
          </p:cNvPr>
          <p:cNvSpPr>
            <a:spLocks noGrp="1"/>
          </p:cNvSpPr>
          <p:nvPr>
            <p:ph type="dt" sz="half" idx="10"/>
          </p:nvPr>
        </p:nvSpPr>
        <p:spPr/>
        <p:txBody>
          <a:bodyPr/>
          <a:lstStyle/>
          <a:p>
            <a:fld id="{5B6C9CD6-62B2-4C20-8D1B-CF5A2AD55013}" type="datetimeFigureOut">
              <a:rPr lang="en-US" smtClean="0"/>
              <a:t>3/25/2022</a:t>
            </a:fld>
            <a:endParaRPr lang="en-US"/>
          </a:p>
        </p:txBody>
      </p:sp>
      <p:sp>
        <p:nvSpPr>
          <p:cNvPr id="5" name="Footer Placeholder 4">
            <a:extLst>
              <a:ext uri="{FF2B5EF4-FFF2-40B4-BE49-F238E27FC236}">
                <a16:creationId xmlns:a16="http://schemas.microsoft.com/office/drawing/2014/main" id="{52365010-DD97-4DBA-8EBE-E08D1B2467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6BD47-426D-42C4-8DC3-58E7AB3BF93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169724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19B0-74B4-4246-B069-EFE7180D15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68E60B0-AF0B-454E-97BE-2DE8C7CF35C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16660-BCCD-4C16-863E-E3FBE216D78D}"/>
              </a:ext>
            </a:extLst>
          </p:cNvPr>
          <p:cNvSpPr>
            <a:spLocks noGrp="1"/>
          </p:cNvSpPr>
          <p:nvPr>
            <p:ph type="dt" sz="half" idx="10"/>
          </p:nvPr>
        </p:nvSpPr>
        <p:spPr/>
        <p:txBody>
          <a:bodyPr/>
          <a:lstStyle/>
          <a:p>
            <a:fld id="{5B6C9CD6-62B2-4C20-8D1B-CF5A2AD55013}" type="datetimeFigureOut">
              <a:rPr lang="en-US" smtClean="0"/>
              <a:t>3/25/2022</a:t>
            </a:fld>
            <a:endParaRPr lang="en-US"/>
          </a:p>
        </p:txBody>
      </p:sp>
      <p:sp>
        <p:nvSpPr>
          <p:cNvPr id="5" name="Footer Placeholder 4">
            <a:extLst>
              <a:ext uri="{FF2B5EF4-FFF2-40B4-BE49-F238E27FC236}">
                <a16:creationId xmlns:a16="http://schemas.microsoft.com/office/drawing/2014/main" id="{127B21CA-5359-46E9-B5B3-3D8327B9C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3E4B6-4268-42F0-991B-00C7411CD46C}"/>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03722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25/3/2022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628650" y="1473199"/>
            <a:ext cx="7886700" cy="3294063"/>
          </a:xfrm>
        </p:spPr>
        <p:txBody>
          <a:bodyPr>
            <a:noAutofit/>
          </a:bodyPr>
          <a:lstStyle>
            <a:lvl1pPr>
              <a:defRPr sz="2800">
                <a:uFillTx/>
              </a:defRPr>
            </a:lvl1pPr>
            <a:lvl2pPr>
              <a:defRPr sz="2400">
                <a:uFillTx/>
              </a:defRPr>
            </a:lvl2pPr>
            <a:lvl3pPr>
              <a:defRPr sz="1800">
                <a:uFillTx/>
              </a:defRPr>
            </a:lvl3pPr>
            <a:lvl4pPr>
              <a:defRPr sz="1600">
                <a:uFillTx/>
              </a:defRPr>
            </a:lvl4pPr>
            <a:lvl5pPr>
              <a:defRPr sz="1600">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BF99-770C-4B89-9885-D851DA7C74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56E7F1-B0B4-46DB-A816-EC2F4DA919E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691772-19EC-4952-89BE-1F985E3AB12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FC12CF-4317-4A38-978B-BE79F1C893B3}"/>
              </a:ext>
            </a:extLst>
          </p:cNvPr>
          <p:cNvSpPr>
            <a:spLocks noGrp="1"/>
          </p:cNvSpPr>
          <p:nvPr>
            <p:ph type="dt" sz="half" idx="10"/>
          </p:nvPr>
        </p:nvSpPr>
        <p:spPr/>
        <p:txBody>
          <a:bodyPr/>
          <a:lstStyle/>
          <a:p>
            <a:fld id="{5B6C9CD6-62B2-4C20-8D1B-CF5A2AD55013}" type="datetimeFigureOut">
              <a:rPr lang="en-US" smtClean="0"/>
              <a:t>3/25/2022</a:t>
            </a:fld>
            <a:endParaRPr lang="en-US"/>
          </a:p>
        </p:txBody>
      </p:sp>
      <p:sp>
        <p:nvSpPr>
          <p:cNvPr id="6" name="Footer Placeholder 5">
            <a:extLst>
              <a:ext uri="{FF2B5EF4-FFF2-40B4-BE49-F238E27FC236}">
                <a16:creationId xmlns:a16="http://schemas.microsoft.com/office/drawing/2014/main" id="{73E76F39-50A9-4B52-A32E-8025DFE7F1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F013DC-5412-4C84-A689-D38EC29E2019}"/>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22344194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667D-2DFF-4EE5-BC00-6371E02F6E1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AEC145-38BB-433A-81DD-B52472675F0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1C25D-DD2F-4F4C-99C1-39000446BA5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20F1A2-019C-488E-9F42-05CE2675446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BEF74C1-596C-4095-AA6C-81F302EC61C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C82D00-E185-49AD-BF60-AB8C6D793648}"/>
              </a:ext>
            </a:extLst>
          </p:cNvPr>
          <p:cNvSpPr>
            <a:spLocks noGrp="1"/>
          </p:cNvSpPr>
          <p:nvPr>
            <p:ph type="dt" sz="half" idx="10"/>
          </p:nvPr>
        </p:nvSpPr>
        <p:spPr/>
        <p:txBody>
          <a:bodyPr/>
          <a:lstStyle/>
          <a:p>
            <a:fld id="{5B6C9CD6-62B2-4C20-8D1B-CF5A2AD55013}" type="datetimeFigureOut">
              <a:rPr lang="en-US" smtClean="0"/>
              <a:t>3/25/2022</a:t>
            </a:fld>
            <a:endParaRPr lang="en-US"/>
          </a:p>
        </p:txBody>
      </p:sp>
      <p:sp>
        <p:nvSpPr>
          <p:cNvPr id="8" name="Footer Placeholder 7">
            <a:extLst>
              <a:ext uri="{FF2B5EF4-FFF2-40B4-BE49-F238E27FC236}">
                <a16:creationId xmlns:a16="http://schemas.microsoft.com/office/drawing/2014/main" id="{C159453F-BD9B-4025-8925-601892BA36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3BC975-10F5-4636-ADBA-35C23A9EF9CB}"/>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819804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E74A5-0BAB-4C10-9F31-A6ECC67060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1BD135-7F7C-493C-A8E0-68F1A81FD878}"/>
              </a:ext>
            </a:extLst>
          </p:cNvPr>
          <p:cNvSpPr>
            <a:spLocks noGrp="1"/>
          </p:cNvSpPr>
          <p:nvPr>
            <p:ph type="dt" sz="half" idx="10"/>
          </p:nvPr>
        </p:nvSpPr>
        <p:spPr/>
        <p:txBody>
          <a:bodyPr/>
          <a:lstStyle/>
          <a:p>
            <a:fld id="{5B6C9CD6-62B2-4C20-8D1B-CF5A2AD55013}" type="datetimeFigureOut">
              <a:rPr lang="en-US" smtClean="0"/>
              <a:t>3/25/2022</a:t>
            </a:fld>
            <a:endParaRPr lang="en-US"/>
          </a:p>
        </p:txBody>
      </p:sp>
      <p:sp>
        <p:nvSpPr>
          <p:cNvPr id="4" name="Footer Placeholder 3">
            <a:extLst>
              <a:ext uri="{FF2B5EF4-FFF2-40B4-BE49-F238E27FC236}">
                <a16:creationId xmlns:a16="http://schemas.microsoft.com/office/drawing/2014/main" id="{6A717FA8-D8F5-4D37-9F67-8E91F55C09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D6A7F2-C717-412D-AF34-18D5E95BCBFC}"/>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100982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2AF6BE-1C82-47B4-BF1E-BDAB0CF4A785}"/>
              </a:ext>
            </a:extLst>
          </p:cNvPr>
          <p:cNvSpPr>
            <a:spLocks noGrp="1"/>
          </p:cNvSpPr>
          <p:nvPr>
            <p:ph type="dt" sz="half" idx="10"/>
          </p:nvPr>
        </p:nvSpPr>
        <p:spPr/>
        <p:txBody>
          <a:bodyPr/>
          <a:lstStyle/>
          <a:p>
            <a:fld id="{5B6C9CD6-62B2-4C20-8D1B-CF5A2AD55013}" type="datetimeFigureOut">
              <a:rPr lang="en-US" smtClean="0"/>
              <a:t>3/25/2022</a:t>
            </a:fld>
            <a:endParaRPr lang="en-US"/>
          </a:p>
        </p:txBody>
      </p:sp>
      <p:sp>
        <p:nvSpPr>
          <p:cNvPr id="3" name="Footer Placeholder 2">
            <a:extLst>
              <a:ext uri="{FF2B5EF4-FFF2-40B4-BE49-F238E27FC236}">
                <a16:creationId xmlns:a16="http://schemas.microsoft.com/office/drawing/2014/main" id="{747912C9-93DF-4EDD-91FA-E6ABFF4B23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5CD9C3-A8FE-4208-AD8E-CCE81320589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548494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8909B-E72D-4969-BBB9-3FE95D3D7A5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EFF0587-2633-46EA-8453-367690F36EEF}"/>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AEC55A-302C-4671-9B56-1467E1B5AE4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71DFD03-9805-465F-B527-55F60C804E06}"/>
              </a:ext>
            </a:extLst>
          </p:cNvPr>
          <p:cNvSpPr>
            <a:spLocks noGrp="1"/>
          </p:cNvSpPr>
          <p:nvPr>
            <p:ph type="dt" sz="half" idx="10"/>
          </p:nvPr>
        </p:nvSpPr>
        <p:spPr/>
        <p:txBody>
          <a:bodyPr/>
          <a:lstStyle/>
          <a:p>
            <a:fld id="{5B6C9CD6-62B2-4C20-8D1B-CF5A2AD55013}" type="datetimeFigureOut">
              <a:rPr lang="en-US" smtClean="0"/>
              <a:t>3/25/2022</a:t>
            </a:fld>
            <a:endParaRPr lang="en-US"/>
          </a:p>
        </p:txBody>
      </p:sp>
      <p:sp>
        <p:nvSpPr>
          <p:cNvPr id="6" name="Footer Placeholder 5">
            <a:extLst>
              <a:ext uri="{FF2B5EF4-FFF2-40B4-BE49-F238E27FC236}">
                <a16:creationId xmlns:a16="http://schemas.microsoft.com/office/drawing/2014/main" id="{3A83B5C7-FEB3-4FB8-9DD9-A4F4445DA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9112E2-332E-4D1E-8361-B72DFF1A602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054155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F8BA-3C2E-40E0-8311-4BE903AD04F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F22AB26-6CFE-4C51-89D3-38A5AAD2F3E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9F2A22F-823B-4D82-91A1-F5C168AD53E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DDFDB67-368A-44B5-886E-7A49887A78E6}"/>
              </a:ext>
            </a:extLst>
          </p:cNvPr>
          <p:cNvSpPr>
            <a:spLocks noGrp="1"/>
          </p:cNvSpPr>
          <p:nvPr>
            <p:ph type="dt" sz="half" idx="10"/>
          </p:nvPr>
        </p:nvSpPr>
        <p:spPr/>
        <p:txBody>
          <a:bodyPr/>
          <a:lstStyle/>
          <a:p>
            <a:fld id="{5B6C9CD6-62B2-4C20-8D1B-CF5A2AD55013}" type="datetimeFigureOut">
              <a:rPr lang="en-US" smtClean="0"/>
              <a:t>3/25/2022</a:t>
            </a:fld>
            <a:endParaRPr lang="en-US"/>
          </a:p>
        </p:txBody>
      </p:sp>
      <p:sp>
        <p:nvSpPr>
          <p:cNvPr id="6" name="Footer Placeholder 5">
            <a:extLst>
              <a:ext uri="{FF2B5EF4-FFF2-40B4-BE49-F238E27FC236}">
                <a16:creationId xmlns:a16="http://schemas.microsoft.com/office/drawing/2014/main" id="{8B505C4B-A8B8-4D91-82A8-569030FFD5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900003-9104-4747-BF88-62B000F4C6F1}"/>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3590640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1BA5-1C4B-43ED-B937-C974C51563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1F3F3B-4037-47C5-A95F-63D379223E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8623B-6E44-43F8-922E-8AE9FD27CE6D}"/>
              </a:ext>
            </a:extLst>
          </p:cNvPr>
          <p:cNvSpPr>
            <a:spLocks noGrp="1"/>
          </p:cNvSpPr>
          <p:nvPr>
            <p:ph type="dt" sz="half" idx="10"/>
          </p:nvPr>
        </p:nvSpPr>
        <p:spPr/>
        <p:txBody>
          <a:bodyPr/>
          <a:lstStyle/>
          <a:p>
            <a:fld id="{5B6C9CD6-62B2-4C20-8D1B-CF5A2AD55013}" type="datetimeFigureOut">
              <a:rPr lang="en-US" smtClean="0"/>
              <a:t>3/25/2022</a:t>
            </a:fld>
            <a:endParaRPr lang="en-US"/>
          </a:p>
        </p:txBody>
      </p:sp>
      <p:sp>
        <p:nvSpPr>
          <p:cNvPr id="5" name="Footer Placeholder 4">
            <a:extLst>
              <a:ext uri="{FF2B5EF4-FFF2-40B4-BE49-F238E27FC236}">
                <a16:creationId xmlns:a16="http://schemas.microsoft.com/office/drawing/2014/main" id="{95696A2D-446C-45AA-9B81-857636DE6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6B136-A8D2-4753-8828-4A74D0BDC1AA}"/>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19786487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6F041F-7753-472C-87FF-C783C5D873A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3DBF67-3714-47E2-B135-90749C43E55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CAED3-4291-4674-B57C-0F5A77F59983}"/>
              </a:ext>
            </a:extLst>
          </p:cNvPr>
          <p:cNvSpPr>
            <a:spLocks noGrp="1"/>
          </p:cNvSpPr>
          <p:nvPr>
            <p:ph type="dt" sz="half" idx="10"/>
          </p:nvPr>
        </p:nvSpPr>
        <p:spPr/>
        <p:txBody>
          <a:bodyPr/>
          <a:lstStyle/>
          <a:p>
            <a:fld id="{5B6C9CD6-62B2-4C20-8D1B-CF5A2AD55013}" type="datetimeFigureOut">
              <a:rPr lang="en-US" smtClean="0"/>
              <a:t>3/25/2022</a:t>
            </a:fld>
            <a:endParaRPr lang="en-US"/>
          </a:p>
        </p:txBody>
      </p:sp>
      <p:sp>
        <p:nvSpPr>
          <p:cNvPr id="5" name="Footer Placeholder 4">
            <a:extLst>
              <a:ext uri="{FF2B5EF4-FFF2-40B4-BE49-F238E27FC236}">
                <a16:creationId xmlns:a16="http://schemas.microsoft.com/office/drawing/2014/main" id="{71D5A749-CDF9-4730-8180-DB9480C3C0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09AF5-EBE1-4354-88B4-E045137A4EF9}"/>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239481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3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4"/>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25/3/2022</a:t>
            </a:fld>
            <a:endParaRPr lang="es-VE" kern="120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4"/>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a:uFillTx/>
            </a:endParaRPr>
          </a:p>
        </p:txBody>
      </p:sp>
      <p:sp>
        <p:nvSpPr>
          <p:cNvPr id="5" name="Marcador de número de diapositiva 4"/>
          <p:cNvSpPr>
            <a:spLocks noGrp="1"/>
          </p:cNvSpPr>
          <p:nvPr>
            <p:ph type="sldNum" sz="quarter" idx="12"/>
          </p:nvPr>
        </p:nvSpPr>
        <p:spPr>
          <a:xfrm>
            <a:off x="4367284"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extLst>
      <p:ext uri="{BB962C8B-B14F-4D97-AF65-F5344CB8AC3E}">
        <p14:creationId xmlns:p14="http://schemas.microsoft.com/office/powerpoint/2010/main" val="3394713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_Diseño personalizado">
    <p:bg>
      <p:bgPr>
        <a:solidFill>
          <a:srgbClr val="F7941D"/>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25/3/2022</a:t>
            </a:fld>
            <a:endParaRPr lang="es-VE" kern="120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2"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extLst>
      <p:ext uri="{BB962C8B-B14F-4D97-AF65-F5344CB8AC3E}">
        <p14:creationId xmlns:p14="http://schemas.microsoft.com/office/powerpoint/2010/main" val="1951649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3"/>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25/3/2022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4776716" cy="4767263"/>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25/3/2022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4776716" y="-2"/>
            <a:ext cx="4367284"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2554690" cy="4767263"/>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25/3/2022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2554690" y="-2"/>
            <a:ext cx="6589310"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uFillTx/>
              </a:defRPr>
            </a:lvl1pPr>
            <a:lvl2pPr marL="342900" indent="0">
              <a:buNone/>
              <a:defRPr sz="1500">
                <a:solidFill>
                  <a:schemeClr val="tx1">
                    <a:tint val="75000"/>
                  </a:schemeClr>
                </a:solidFill>
                <a:uFillTx/>
              </a:defRPr>
            </a:lvl2pPr>
            <a:lvl3pPr marL="685800" indent="0">
              <a:buNone/>
              <a:defRPr sz="1350">
                <a:solidFill>
                  <a:schemeClr val="tx1">
                    <a:tint val="75000"/>
                  </a:schemeClr>
                </a:solidFill>
                <a:uFillTx/>
              </a:defRPr>
            </a:lvl3pPr>
            <a:lvl4pPr marL="1028700" indent="0">
              <a:buNone/>
              <a:defRPr sz="1200">
                <a:solidFill>
                  <a:schemeClr val="tx1">
                    <a:tint val="75000"/>
                  </a:schemeClr>
                </a:solidFill>
                <a:uFillTx/>
              </a:defRPr>
            </a:lvl4pPr>
            <a:lvl5pPr marL="1371600" indent="0">
              <a:buNone/>
              <a:defRPr sz="1200">
                <a:solidFill>
                  <a:schemeClr val="tx1">
                    <a:tint val="75000"/>
                  </a:schemeClr>
                </a:solidFill>
                <a:uFillTx/>
              </a:defRPr>
            </a:lvl5pPr>
            <a:lvl6pPr marL="1714500" indent="0">
              <a:buNone/>
              <a:defRPr sz="1200">
                <a:solidFill>
                  <a:schemeClr val="tx1">
                    <a:tint val="75000"/>
                  </a:schemeClr>
                </a:solidFill>
                <a:uFillTx/>
              </a:defRPr>
            </a:lvl6pPr>
            <a:lvl7pPr marL="2057400" indent="0">
              <a:buNone/>
              <a:defRPr sz="1200">
                <a:solidFill>
                  <a:schemeClr val="tx1">
                    <a:tint val="75000"/>
                  </a:schemeClr>
                </a:solidFill>
                <a:uFillTx/>
              </a:defRPr>
            </a:lvl7pPr>
            <a:lvl8pPr marL="2400300" indent="0">
              <a:buNone/>
              <a:defRPr sz="1200">
                <a:solidFill>
                  <a:schemeClr val="tx1">
                    <a:tint val="75000"/>
                  </a:schemeClr>
                </a:solidFill>
                <a:uFillTx/>
              </a:defRPr>
            </a:lvl8pPr>
            <a:lvl9pPr marL="2743200" indent="0">
              <a:buNone/>
              <a:defRPr sz="12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25/3/2022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6286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46291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25/3/2022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25/3/2022</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25/3/2022</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25/3/2022</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uFillTx/>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uFillTx/>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uFillTx/>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9pPr>
    </p:bodyStyle>
    <p:otherStyle>
      <a:defPPr>
        <a:defRPr lang="es-VE">
          <a:uFillTx/>
        </a:defRPr>
      </a:defPPr>
      <a:lvl1pPr marL="0" algn="l" defTabSz="685800" rtl="0" eaLnBrk="1" latinLnBrk="0" hangingPunct="1">
        <a:defRPr sz="1350" kern="1200">
          <a:solidFill>
            <a:schemeClr val="tx1"/>
          </a:solidFill>
          <a:uFillTx/>
          <a:latin typeface="+mn-lt"/>
          <a:ea typeface="+mn-ea"/>
          <a:cs typeface="+mn-cs"/>
        </a:defRPr>
      </a:lvl1pPr>
      <a:lvl2pPr marL="342900" algn="l" defTabSz="685800" rtl="0" eaLnBrk="1" latinLnBrk="0" hangingPunct="1">
        <a:defRPr sz="1350" kern="1200">
          <a:solidFill>
            <a:schemeClr val="tx1"/>
          </a:solidFill>
          <a:uFillTx/>
          <a:latin typeface="+mn-lt"/>
          <a:ea typeface="+mn-ea"/>
          <a:cs typeface="+mn-cs"/>
        </a:defRPr>
      </a:lvl2pPr>
      <a:lvl3pPr marL="685800" algn="l" defTabSz="685800" rtl="0" eaLnBrk="1" latinLnBrk="0" hangingPunct="1">
        <a:defRPr sz="1350" kern="1200">
          <a:solidFill>
            <a:schemeClr val="tx1"/>
          </a:solidFill>
          <a:uFillTx/>
          <a:latin typeface="+mn-lt"/>
          <a:ea typeface="+mn-ea"/>
          <a:cs typeface="+mn-cs"/>
        </a:defRPr>
      </a:lvl3pPr>
      <a:lvl4pPr marL="1028700" algn="l" defTabSz="685800" rtl="0" eaLnBrk="1" latinLnBrk="0" hangingPunct="1">
        <a:defRPr sz="1350" kern="1200">
          <a:solidFill>
            <a:schemeClr val="tx1"/>
          </a:solidFill>
          <a:uFillTx/>
          <a:latin typeface="+mn-lt"/>
          <a:ea typeface="+mn-ea"/>
          <a:cs typeface="+mn-cs"/>
        </a:defRPr>
      </a:lvl4pPr>
      <a:lvl5pPr marL="1371600" algn="l" defTabSz="685800" rtl="0" eaLnBrk="1" latinLnBrk="0" hangingPunct="1">
        <a:defRPr sz="1350" kern="1200">
          <a:solidFill>
            <a:schemeClr val="tx1"/>
          </a:solidFill>
          <a:uFillTx/>
          <a:latin typeface="+mn-lt"/>
          <a:ea typeface="+mn-ea"/>
          <a:cs typeface="+mn-cs"/>
        </a:defRPr>
      </a:lvl5pPr>
      <a:lvl6pPr marL="1714500" algn="l" defTabSz="685800" rtl="0" eaLnBrk="1" latinLnBrk="0" hangingPunct="1">
        <a:defRPr sz="1350" kern="1200">
          <a:solidFill>
            <a:schemeClr val="tx1"/>
          </a:solidFill>
          <a:uFillTx/>
          <a:latin typeface="+mn-lt"/>
          <a:ea typeface="+mn-ea"/>
          <a:cs typeface="+mn-cs"/>
        </a:defRPr>
      </a:lvl6pPr>
      <a:lvl7pPr marL="2057400" algn="l" defTabSz="685800" rtl="0" eaLnBrk="1" latinLnBrk="0" hangingPunct="1">
        <a:defRPr sz="1350" kern="1200">
          <a:solidFill>
            <a:schemeClr val="tx1"/>
          </a:solidFill>
          <a:uFillTx/>
          <a:latin typeface="+mn-lt"/>
          <a:ea typeface="+mn-ea"/>
          <a:cs typeface="+mn-cs"/>
        </a:defRPr>
      </a:lvl7pPr>
      <a:lvl8pPr marL="2400300" algn="l" defTabSz="685800" rtl="0" eaLnBrk="1" latinLnBrk="0" hangingPunct="1">
        <a:defRPr sz="1350" kern="1200">
          <a:solidFill>
            <a:schemeClr val="tx1"/>
          </a:solidFill>
          <a:uFillTx/>
          <a:latin typeface="+mn-lt"/>
          <a:ea typeface="+mn-ea"/>
          <a:cs typeface="+mn-cs"/>
        </a:defRPr>
      </a:lvl8pPr>
      <a:lvl9pPr marL="2743200" algn="l" defTabSz="685800" rtl="0" eaLnBrk="1" latinLnBrk="0" hangingPunct="1">
        <a:defRPr sz="135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97CE14-C675-44E3-8139-1794F2A2D11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7EFFC3-479A-497E-BDC9-8386459F2B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14AB8-69DA-4020-907B-41F2DBCDB20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B6C9CD6-62B2-4C20-8D1B-CF5A2AD55013}" type="datetimeFigureOut">
              <a:rPr lang="en-US" smtClean="0"/>
              <a:t>3/25/2022</a:t>
            </a:fld>
            <a:endParaRPr lang="en-US"/>
          </a:p>
        </p:txBody>
      </p:sp>
      <p:sp>
        <p:nvSpPr>
          <p:cNvPr id="5" name="Footer Placeholder 4">
            <a:extLst>
              <a:ext uri="{FF2B5EF4-FFF2-40B4-BE49-F238E27FC236}">
                <a16:creationId xmlns:a16="http://schemas.microsoft.com/office/drawing/2014/main" id="{B5297DC7-4E75-4A7E-A700-F21CA2C9906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53C42E-BDF8-420F-8CC3-028D9DCE321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4B66630-EA67-4B92-8E74-E8F1A2A8F910}" type="slidenum">
              <a:rPr lang="en-US" smtClean="0"/>
              <a:t>‹#›</a:t>
            </a:fld>
            <a:endParaRPr lang="en-US"/>
          </a:p>
        </p:txBody>
      </p:sp>
    </p:spTree>
    <p:extLst>
      <p:ext uri="{BB962C8B-B14F-4D97-AF65-F5344CB8AC3E}">
        <p14:creationId xmlns:p14="http://schemas.microsoft.com/office/powerpoint/2010/main" val="352220838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1171010"/>
            <a:ext cx="9144000" cy="1490793"/>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9600" b="1">
                <a:solidFill>
                  <a:schemeClr val="bg1"/>
                </a:solidFill>
                <a:latin typeface="Amatic SC" panose="00000500000000000000" pitchFamily="2" charset="-79"/>
                <a:cs typeface="Amatic SC" panose="00000500000000000000" pitchFamily="2" charset="-79"/>
              </a:rPr>
              <a:t>Android Internals</a:t>
            </a:r>
            <a:endParaRPr lang="en-US" sz="9600" b="1" dirty="0">
              <a:solidFill>
                <a:schemeClr val="bg1"/>
              </a:solidFill>
              <a:latin typeface="Amatic SC" panose="00000500000000000000" pitchFamily="2" charset="-79"/>
              <a:cs typeface="Amatic SC" panose="00000500000000000000" pitchFamily="2" charset="-79"/>
            </a:endParaRPr>
          </a:p>
        </p:txBody>
      </p:sp>
    </p:spTree>
    <p:extLst>
      <p:ext uri="{BB962C8B-B14F-4D97-AF65-F5344CB8AC3E}">
        <p14:creationId xmlns:p14="http://schemas.microsoft.com/office/powerpoint/2010/main" val="115616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HAL</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HAL defines a standard interface for hardware vendors to implement and allows Android to be agnostic about lower-level driver implementations. </a:t>
            </a: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HAL allows you to implement functionality without affecting or modifying the higher level system.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HAL implementations are packaged into module (.so) files and loaded by the Android system at the appropriate time.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4204228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281456" y="2222834"/>
            <a:ext cx="1410709"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QEMU pipe</a:t>
            </a:r>
          </a:p>
        </p:txBody>
      </p:sp>
      <p:pic>
        <p:nvPicPr>
          <p:cNvPr id="4" name="Picture 3">
            <a:extLst>
              <a:ext uri="{FF2B5EF4-FFF2-40B4-BE49-F238E27FC236}">
                <a16:creationId xmlns:a16="http://schemas.microsoft.com/office/drawing/2014/main" id="{BDC05D70-334C-4CDB-8F48-643DADD6D6BA}"/>
              </a:ext>
            </a:extLst>
          </p:cNvPr>
          <p:cNvPicPr>
            <a:picLocks noChangeAspect="1"/>
          </p:cNvPicPr>
          <p:nvPr/>
        </p:nvPicPr>
        <p:blipFill>
          <a:blip r:embed="rId3"/>
          <a:stretch>
            <a:fillRect/>
          </a:stretch>
        </p:blipFill>
        <p:spPr>
          <a:xfrm>
            <a:off x="1692165" y="49267"/>
            <a:ext cx="7259140" cy="4641697"/>
          </a:xfrm>
          <a:prstGeom prst="rect">
            <a:avLst/>
          </a:prstGeom>
        </p:spPr>
      </p:pic>
    </p:spTree>
    <p:extLst>
      <p:ext uri="{BB962C8B-B14F-4D97-AF65-F5344CB8AC3E}">
        <p14:creationId xmlns:p14="http://schemas.microsoft.com/office/powerpoint/2010/main" val="28478958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lesson, we introduced the content of the AOSP source code.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that, we used goldfish lights HAL as an example to analyze the calling sequence from the application to HAL.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Finally, we reviewed the Android architecture again using the Android system for the emulator.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also reviewed goldfish kernel and hardware to understand how they work together with the rest of the software stacks.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4239124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Android system services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97129" y="1184698"/>
            <a:ext cx="7802767"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Functionality exposed by application framework APIs communicates with system services to access the underlying hardware.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There are two groups of services that application developers may interact mostly with.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They are system (services such as window manager and notification manager) and media (services involved in playing and recording media).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516271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Binder IPC</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Binder IPC mechanism allows the application framework to cross process boundaries and call into the Android system services code.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enables high-level framework APIs to interact with Android system services. An Android application usually runs in its own process space.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doesn't have the ability to access system resources or the underlying hardware directly.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255251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Application framework</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4223"/>
            <a:ext cx="7596822" cy="370550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application framework provides APIs to the applications.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is used most often by application developers.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an interface is invoked by the applications, application frameworks talk to the system services through the Binder IPC mechanism.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An Android application framework is not just a set of libraries for the application developers to use, It provides much more than that.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795385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Recovery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60258" y="1205365"/>
            <a:ext cx="5188901" cy="321305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Recovery is a tool that can be used to upgrade or reinstall Android systems.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is part of the AOSP source code, The source code for recovery can be found at $AOSP/bootable/recovery.</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unique point about recovery compared to the other parts of Android is that it is a self-contained system by itself.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look at recovery using the following diagram, and compare it to the Android and </a:t>
            </a:r>
            <a:r>
              <a:rPr kumimoji="0" lang="en-US" sz="16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Brillo</a:t>
            </a:r>
            <a:r>
              <a:rPr kumimoji="0" lang="en-US" sz="16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architectures that we talked about before:</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1F8330BC-6CDF-48ED-8801-C3112B18F89D}"/>
              </a:ext>
            </a:extLst>
          </p:cNvPr>
          <p:cNvPicPr>
            <a:picLocks noChangeAspect="1"/>
          </p:cNvPicPr>
          <p:nvPr/>
        </p:nvPicPr>
        <p:blipFill>
          <a:blip r:embed="rId3"/>
          <a:stretch>
            <a:fillRect/>
          </a:stretch>
        </p:blipFill>
        <p:spPr>
          <a:xfrm>
            <a:off x="5742351" y="1996966"/>
            <a:ext cx="2841391" cy="1784814"/>
          </a:xfrm>
          <a:prstGeom prst="rect">
            <a:avLst/>
          </a:prstGeom>
        </p:spPr>
      </p:pic>
    </p:spTree>
    <p:extLst>
      <p:ext uri="{BB962C8B-B14F-4D97-AF65-F5344CB8AC3E}">
        <p14:creationId xmlns:p14="http://schemas.microsoft.com/office/powerpoint/2010/main" val="2165855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Recovery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38D5330E-FE75-48AC-8FB3-F25902BEBFDF}"/>
              </a:ext>
            </a:extLst>
          </p:cNvPr>
          <p:cNvPicPr>
            <a:picLocks noChangeAspect="1"/>
          </p:cNvPicPr>
          <p:nvPr/>
        </p:nvPicPr>
        <p:blipFill>
          <a:blip r:embed="rId3"/>
          <a:stretch>
            <a:fillRect/>
          </a:stretch>
        </p:blipFill>
        <p:spPr>
          <a:xfrm>
            <a:off x="614609" y="1094333"/>
            <a:ext cx="7914782" cy="3435123"/>
          </a:xfrm>
          <a:prstGeom prst="rect">
            <a:avLst/>
          </a:prstGeom>
        </p:spPr>
      </p:pic>
    </p:spTree>
    <p:extLst>
      <p:ext uri="{BB962C8B-B14F-4D97-AF65-F5344CB8AC3E}">
        <p14:creationId xmlns:p14="http://schemas.microsoft.com/office/powerpoint/2010/main" val="1615892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0BDAF365-FEFF-46C3-8A02-83A2F8A0C322}"/>
              </a:ext>
            </a:extLst>
          </p:cNvPr>
          <p:cNvPicPr>
            <a:picLocks noChangeAspect="1"/>
          </p:cNvPicPr>
          <p:nvPr/>
        </p:nvPicPr>
        <p:blipFill>
          <a:blip r:embed="rId3"/>
          <a:stretch>
            <a:fillRect/>
          </a:stretch>
        </p:blipFill>
        <p:spPr>
          <a:xfrm>
            <a:off x="2605242" y="139142"/>
            <a:ext cx="3933516" cy="4572000"/>
          </a:xfrm>
          <a:prstGeom prst="rect">
            <a:avLst/>
          </a:prstGeom>
        </p:spPr>
      </p:pic>
    </p:spTree>
    <p:extLst>
      <p:ext uri="{BB962C8B-B14F-4D97-AF65-F5344CB8AC3E}">
        <p14:creationId xmlns:p14="http://schemas.microsoft.com/office/powerpoint/2010/main" val="2292513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630258"/>
            <a:ext cx="7203763"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third-party open source </a:t>
            </a:r>
          </a:p>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projects derived from AOSP</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942559"/>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As we know, AOSP source code is the major source that we can start to work with in system-level programming.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Various silicon vendors usually work with Google to enable their reference platforms.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is a huge effort and they won't publish everything to the world except for their customers.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709462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LineageOS (CyanogenMod)</a:t>
            </a:r>
          </a:p>
        </p:txBody>
      </p:sp>
      <p:sp>
        <p:nvSpPr>
          <p:cNvPr id="4" name="object 2">
            <a:extLst>
              <a:ext uri="{FF2B5EF4-FFF2-40B4-BE49-F238E27FC236}">
                <a16:creationId xmlns:a16="http://schemas.microsoft.com/office/drawing/2014/main" id="{59C6EB5B-81CF-43FA-BC18-BF25A7F8CDD9}"/>
              </a:ext>
            </a:extLst>
          </p:cNvPr>
          <p:cNvSpPr txBox="1"/>
          <p:nvPr/>
        </p:nvSpPr>
        <p:spPr>
          <a:xfrm>
            <a:off x="649596" y="1113032"/>
            <a:ext cx="7844808"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LineageOS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is a community providing aftermarket firmware distribution for many popular Android devices.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is the successor to the highly popular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CyanogenMod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you cannot build the ROM for your devices from AOSP source code, you may look at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LineageOS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source code.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Because there are many devices supported by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LineageOS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many major third-party ROM images are built on top of its predecessor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CyanogenMod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70465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Android-x86</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While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LineageOS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CyanogenMod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provides excellent support for a large number of Android devices, many of these devices are ARM-based devices from various silicon vendors, such as Qualcomm, Samsung, MTK, and so on.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Similarly, there is an open source community for Intel-based Android devices as well, This is another famous open source project, Android-x86.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937385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2A1D16-4DF4-48BC-B6F7-F59244C5F7C9}"/>
              </a:ext>
            </a:extLst>
          </p:cNvPr>
          <p:cNvPicPr>
            <a:picLocks noChangeAspect="1"/>
          </p:cNvPicPr>
          <p:nvPr/>
        </p:nvPicPr>
        <p:blipFill>
          <a:blip r:embed="rId3"/>
          <a:stretch>
            <a:fillRect/>
          </a:stretch>
        </p:blipFill>
        <p:spPr>
          <a:xfrm>
            <a:off x="7778304" y="3489369"/>
            <a:ext cx="1143220" cy="1109922"/>
          </a:xfrm>
          <a:prstGeom prst="rect">
            <a:avLst/>
          </a:prstGeom>
        </p:spPr>
      </p:pic>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2</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689875" y="1208889"/>
            <a:ext cx="7764249" cy="3139321"/>
          </a:xfrm>
          <a:prstGeom prst="rect">
            <a:avLst/>
          </a:prstGeom>
        </p:spPr>
        <p:txBody>
          <a:bodyPr wrap="square">
            <a:spAutoFit/>
          </a:bodyPr>
          <a:lstStyle/>
          <a:p>
            <a:pPr marL="457200" indent="-457200" defTabSz="685800">
              <a:buClrTx/>
              <a:buFont typeface="+mj-lt"/>
              <a:buAutoNum type="arabicPeriod"/>
            </a:pPr>
            <a:r>
              <a:rPr lang="en-US" sz="1800" kern="1200" dirty="0">
                <a:solidFill>
                  <a:prstClr val="black"/>
                </a:solidFill>
                <a:latin typeface="Source Code Pro" panose="020B0509030403020204" pitchFamily="49" charset="0"/>
                <a:ea typeface="Source Code Pro" panose="020B0509030403020204" pitchFamily="49" charset="0"/>
                <a:cs typeface="+mn-cs"/>
              </a:rPr>
              <a:t>Introduction to Android System Programming: 4</a:t>
            </a:r>
          </a:p>
          <a:p>
            <a:pPr marL="457200" indent="-457200" defTabSz="685800">
              <a:buClrTx/>
              <a:buFont typeface="+mj-lt"/>
              <a:buAutoNum type="arabicPeriod"/>
            </a:pPr>
            <a:r>
              <a:rPr lang="en-US" sz="1800" kern="1200" dirty="0">
                <a:solidFill>
                  <a:prstClr val="black"/>
                </a:solidFill>
                <a:latin typeface="Source Code Pro" panose="020B0509030403020204" pitchFamily="49" charset="0"/>
                <a:ea typeface="Source Code Pro" panose="020B0509030403020204" pitchFamily="49" charset="0"/>
                <a:cs typeface="+mn-cs"/>
              </a:rPr>
              <a:t>Setting Up the Development Environment: 28</a:t>
            </a:r>
          </a:p>
          <a:p>
            <a:pPr marL="457200" indent="-457200" defTabSz="685800">
              <a:buClrTx/>
              <a:buFont typeface="+mj-lt"/>
              <a:buAutoNum type="arabicPeriod"/>
            </a:pPr>
            <a:r>
              <a:rPr lang="en-US" sz="1800" kern="1200" dirty="0">
                <a:solidFill>
                  <a:prstClr val="black"/>
                </a:solidFill>
                <a:latin typeface="Source Code Pro" panose="020B0509030403020204" pitchFamily="49" charset="0"/>
                <a:ea typeface="Source Code Pro" panose="020B0509030403020204" pitchFamily="49" charset="0"/>
                <a:cs typeface="+mn-cs"/>
              </a:rPr>
              <a:t>Discovering Kernel, HAL, and Virtual Hardware: 65</a:t>
            </a:r>
          </a:p>
          <a:p>
            <a:pPr marL="457200" indent="-457200" defTabSz="685800">
              <a:buClrTx/>
              <a:buFont typeface="+mj-lt"/>
              <a:buAutoNum type="arabicPeriod"/>
            </a:pPr>
            <a:r>
              <a:rPr lang="en-US" sz="1800" kern="1200" dirty="0">
                <a:solidFill>
                  <a:prstClr val="black"/>
                </a:solidFill>
                <a:latin typeface="Source Code Pro" panose="020B0509030403020204" pitchFamily="49" charset="0"/>
                <a:ea typeface="Source Code Pro" panose="020B0509030403020204" pitchFamily="49" charset="0"/>
                <a:cs typeface="+mn-cs"/>
              </a:rPr>
              <a:t>Customizing the Android Emulator</a:t>
            </a:r>
          </a:p>
          <a:p>
            <a:pPr marL="457200" indent="-457200" defTabSz="685800">
              <a:buClrTx/>
              <a:buFont typeface="+mj-lt"/>
              <a:buAutoNum type="arabicPeriod"/>
            </a:pPr>
            <a:r>
              <a:rPr lang="en-US" sz="1800" kern="1200" dirty="0">
                <a:solidFill>
                  <a:prstClr val="black"/>
                </a:solidFill>
                <a:latin typeface="Source Code Pro" panose="020B0509030403020204" pitchFamily="49" charset="0"/>
                <a:ea typeface="Source Code Pro" panose="020B0509030403020204" pitchFamily="49" charset="0"/>
                <a:cs typeface="+mn-cs"/>
              </a:rPr>
              <a:t>Enabling the ARM Translator and Introducing Native Bridge</a:t>
            </a:r>
          </a:p>
          <a:p>
            <a:pPr marL="457200" indent="-457200" defTabSz="685800">
              <a:buClrTx/>
              <a:buFont typeface="+mj-lt"/>
              <a:buAutoNum type="arabicPeriod"/>
            </a:pPr>
            <a:r>
              <a:rPr lang="en-US" sz="1800" kern="1200" dirty="0">
                <a:solidFill>
                  <a:prstClr val="black"/>
                </a:solidFill>
                <a:latin typeface="Source Code Pro" panose="020B0509030403020204" pitchFamily="49" charset="0"/>
                <a:ea typeface="Source Code Pro" panose="020B0509030403020204" pitchFamily="49" charset="0"/>
                <a:cs typeface="+mn-cs"/>
              </a:rPr>
              <a:t>Debugging the Boot Up Process Using a Customized </a:t>
            </a:r>
            <a:r>
              <a:rPr lang="en-US" sz="1800" kern="1200" dirty="0" err="1">
                <a:solidFill>
                  <a:prstClr val="black"/>
                </a:solidFill>
                <a:latin typeface="Source Code Pro" panose="020B0509030403020204" pitchFamily="49" charset="0"/>
                <a:ea typeface="Source Code Pro" panose="020B0509030403020204" pitchFamily="49" charset="0"/>
                <a:cs typeface="+mn-cs"/>
              </a:rPr>
              <a:t>ramdisk</a:t>
            </a:r>
            <a:endParaRPr lang="en-US" sz="1800" kern="1200" dirty="0">
              <a:solidFill>
                <a:prstClr val="black"/>
              </a:solidFill>
              <a:latin typeface="Source Code Pro" panose="020B0509030403020204" pitchFamily="49" charset="0"/>
              <a:ea typeface="Source Code Pro" panose="020B0509030403020204" pitchFamily="49" charset="0"/>
              <a:cs typeface="+mn-cs"/>
            </a:endParaRPr>
          </a:p>
          <a:p>
            <a:pPr marL="457200" indent="-457200" defTabSz="685800">
              <a:buClrTx/>
              <a:buFont typeface="+mj-lt"/>
              <a:buAutoNum type="arabicPeriod"/>
            </a:pPr>
            <a:r>
              <a:rPr lang="en-US" sz="1800" kern="1200" dirty="0">
                <a:solidFill>
                  <a:prstClr val="black"/>
                </a:solidFill>
                <a:latin typeface="Source Code Pro" panose="020B0509030403020204" pitchFamily="49" charset="0"/>
                <a:ea typeface="Source Code Pro" panose="020B0509030403020204" pitchFamily="49" charset="0"/>
                <a:cs typeface="+mn-cs"/>
              </a:rPr>
              <a:t>Enabling Wi-Fi on the Android Emulator</a:t>
            </a:r>
          </a:p>
          <a:p>
            <a:pPr marL="457200" indent="-457200" defTabSz="685800">
              <a:buClrTx/>
              <a:buFont typeface="+mj-lt"/>
              <a:buAutoNum type="arabicPeriod"/>
            </a:pPr>
            <a:r>
              <a:rPr lang="en-US" sz="1800" kern="1200" dirty="0">
                <a:solidFill>
                  <a:prstClr val="black"/>
                </a:solidFill>
                <a:latin typeface="Source Code Pro" panose="020B0509030403020204" pitchFamily="49" charset="0"/>
                <a:ea typeface="Source Code Pro" panose="020B0509030403020204" pitchFamily="49" charset="0"/>
                <a:cs typeface="+mn-cs"/>
              </a:rPr>
              <a:t>Creating Your Own Device on VirtualBox</a:t>
            </a:r>
          </a:p>
          <a:p>
            <a:pPr marL="457200" indent="-457200" defTabSz="685800">
              <a:buClrTx/>
              <a:buFont typeface="+mj-lt"/>
              <a:buAutoNum type="arabicPeriod"/>
            </a:pPr>
            <a:r>
              <a:rPr lang="en-US" sz="1800" kern="1200" dirty="0">
                <a:solidFill>
                  <a:prstClr val="black"/>
                </a:solidFill>
                <a:latin typeface="Source Code Pro" panose="020B0509030403020204" pitchFamily="49" charset="0"/>
                <a:ea typeface="Source Code Pro" panose="020B0509030403020204" pitchFamily="49" charset="0"/>
                <a:cs typeface="+mn-cs"/>
              </a:rPr>
              <a:t>Booting Up x86vbox Using PXE/NFS</a:t>
            </a:r>
          </a:p>
        </p:txBody>
      </p:sp>
      <p:sp>
        <p:nvSpPr>
          <p:cNvPr id="20" name="Rectangle 19">
            <a:extLst>
              <a:ext uri="{FF2B5EF4-FFF2-40B4-BE49-F238E27FC236}">
                <a16:creationId xmlns:a16="http://schemas.microsoft.com/office/drawing/2014/main" id="{EB5DA4E8-E26B-4E49-9C6B-AAB5916AF78B}"/>
              </a:ext>
            </a:extLst>
          </p:cNvPr>
          <p:cNvSpPr/>
          <p:nvPr/>
        </p:nvSpPr>
        <p:spPr>
          <a:xfrm>
            <a:off x="15570" y="134944"/>
            <a:ext cx="9128430"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spTree>
    <p:extLst>
      <p:ext uri="{BB962C8B-B14F-4D97-AF65-F5344CB8AC3E}">
        <p14:creationId xmlns:p14="http://schemas.microsoft.com/office/powerpoint/2010/main" val="2618607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CWM/CMR/TWRP</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original recovery from AOSP only supports very limited functionalities so there are many third-party recovery projects.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ClockworkMod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recovery (CWM) is one of the famous open source recovery projects, written by Koushik Dutta.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Even though many people still use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ClockworkMod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recovery now, this project ceased development some time ago.</a:t>
            </a:r>
          </a:p>
        </p:txBody>
      </p:sp>
    </p:spTree>
    <p:extLst>
      <p:ext uri="{BB962C8B-B14F-4D97-AF65-F5344CB8AC3E}">
        <p14:creationId xmlns:p14="http://schemas.microsoft.com/office/powerpoint/2010/main" val="392999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Strategy of integration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57758" y="1510519"/>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course, we will use the AOSP source code as the foundation and try to build everything on top of it, However, we may not be able to rely on AOSP source code only.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fact, we want to demonstrate how to support a platform that is not supported by AOSP. How are we going to do this? Do we create something from scratch? The answer is no.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399736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Virtual hardware reference platforms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97367"/>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new Android releases usually come with two reference platforms.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Developers can test the new Android releases on Android emulator first.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can be very useful in the preview stages.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the official release, the Google hardware platforms, such as Nexus or Pixel, usually become the devices for developers.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emulator and Nexus/Pixel builds are the earliest builds available in AOSP.</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469966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04497" y="230865"/>
            <a:ext cx="845031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Introduction to the x86-based Android emulator</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Android emulator has been changed dramatically as well in Android 4, 5, 6, and 7.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Before Android 5, Android emulator was built on a virtual hardware reference board called goldfish.</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goldfish virtual hardware platform was built on QEMU 1.x to emulate ARM devices on the x86 environment.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838137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Introduction to ranchu</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With the introduction of Android 5 (Lollipop), the 64-bit hardware architecture is available for both ARM and Intel platforms.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However, 64-bit hardware devices for Android were still under development at that time.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only choice for developers was to get a hardware reference platform from silicon vendors.</a:t>
            </a:r>
          </a:p>
        </p:txBody>
      </p:sp>
    </p:spTree>
    <p:extLst>
      <p:ext uri="{BB962C8B-B14F-4D97-AF65-F5344CB8AC3E}">
        <p14:creationId xmlns:p14="http://schemas.microsoft.com/office/powerpoint/2010/main" val="567274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VirtualBox-based Android emulators</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77159"/>
            <a:ext cx="7823788"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With the ever evolving nature of virtualization technology, there are many commercial Android emulator products developed on the market as well.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may have heard of some of them such as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Genymotion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AMIDuOS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Andy,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BlueStacks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 so on. Many of them are built using VirtualBox from Oracle, such as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Genymotion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AMIDuOS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 Andy.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reason that VirtualBox is used instead of other solutions such as VMware is because VirtualBox is an open source solution.</a:t>
            </a:r>
          </a:p>
        </p:txBody>
      </p:sp>
    </p:spTree>
    <p:extLst>
      <p:ext uri="{BB962C8B-B14F-4D97-AF65-F5344CB8AC3E}">
        <p14:creationId xmlns:p14="http://schemas.microsoft.com/office/powerpoint/2010/main" val="3517260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Summary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lesson, we discussed what Android system programming is and the scope involved in system-level programming in this course.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that, we took an overview of the Android system architecture and talked about the layers that we will focus on in this course.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also discussed the virtual hardware platforms that we use in this course.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8417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2118912" y="1888550"/>
            <a:ext cx="7596822" cy="1366400"/>
          </a:xfrm>
          <a:prstGeom prst="rect">
            <a:avLst/>
          </a:prstGeom>
        </p:spPr>
        <p:txBody>
          <a:bodyPr vert="horz" wrap="square" lIns="0" tIns="12065" rIns="0" bIns="0" rtlCol="0">
            <a:spAutoFit/>
          </a:bodyPr>
          <a:lstStyle/>
          <a:p>
            <a:pPr algn="ctr"/>
            <a:r>
              <a:rPr lang="en-US" sz="8800" b="1" dirty="0">
                <a:solidFill>
                  <a:srgbClr val="ED7D31"/>
                </a:solidFill>
                <a:latin typeface="Amatic SC" panose="00000500000000000000" pitchFamily="2" charset="-79"/>
                <a:cs typeface="Amatic SC" panose="00000500000000000000" pitchFamily="2" charset="-79"/>
              </a:rPr>
              <a:t>"Complete Lab"</a:t>
            </a:r>
          </a:p>
        </p:txBody>
      </p:sp>
      <p:pic>
        <p:nvPicPr>
          <p:cNvPr id="5" name="Picture 2" descr="Man Sticker For Ios Android Giphy Cartoon Person On Computer - LowGif">
            <a:extLst>
              <a:ext uri="{FF2B5EF4-FFF2-40B4-BE49-F238E27FC236}">
                <a16:creationId xmlns:a16="http://schemas.microsoft.com/office/drawing/2014/main" id="{BB31BB4D-C633-4BD4-BE5F-05A35D09666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5006" y="104775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671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Century Gothic" panose="020F0302020204030204"/>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Century Gothic" panose="020F0302020204030204"/>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555457"/>
            <a:ext cx="9144000" cy="2721899"/>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8800" b="1" i="0" u="none" strike="noStrike" kern="1200" cap="none" spc="0" normalizeH="0" baseline="0" noProof="0" dirty="0">
                <a:ln>
                  <a:noFill/>
                </a:ln>
                <a:solidFill>
                  <a:srgbClr val="FFFFFF"/>
                </a:solidFill>
                <a:effectLst/>
                <a:uLnTx/>
                <a:uFillTx/>
                <a:latin typeface="Amatic SC" panose="00000500000000000000" pitchFamily="2" charset="-79"/>
                <a:ea typeface="+mj-ea"/>
                <a:cs typeface="Amatic SC" panose="00000500000000000000" pitchFamily="2" charset="-79"/>
                <a:sym typeface="Arial"/>
              </a:rPr>
              <a:t>Setting Up the Development Environment</a:t>
            </a:r>
          </a:p>
        </p:txBody>
      </p:sp>
    </p:spTree>
    <p:extLst>
      <p:ext uri="{BB962C8B-B14F-4D97-AF65-F5344CB8AC3E}">
        <p14:creationId xmlns:p14="http://schemas.microsoft.com/office/powerpoint/2010/main" val="2131973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78183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Setting Up the Development Environment</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will cover the following topics in this lesson: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Installing the Android SDK and setting up an Android Virtual Device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Setting up the AOSP build environment and building a testing image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Creating your own source code repository mirror</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698851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3</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741946" y="1029401"/>
            <a:ext cx="7764249" cy="1477328"/>
          </a:xfrm>
          <a:prstGeom prst="rect">
            <a:avLst/>
          </a:prstGeom>
        </p:spPr>
        <p:txBody>
          <a:bodyPr wrap="square">
            <a:spAutoFit/>
          </a:bodyPr>
          <a:lstStyle/>
          <a:p>
            <a:pPr defTabSz="685800">
              <a:buClrTx/>
            </a:pPr>
            <a:r>
              <a:rPr lang="en-US" sz="1800" kern="1200" dirty="0">
                <a:solidFill>
                  <a:prstClr val="black"/>
                </a:solidFill>
                <a:latin typeface="Source Code Pro" panose="020B0509030403020204" pitchFamily="49" charset="0"/>
                <a:ea typeface="Source Code Pro" panose="020B0509030403020204" pitchFamily="49" charset="0"/>
                <a:cs typeface="+mn-cs"/>
              </a:rPr>
              <a:t>10. Enabling Graphics</a:t>
            </a:r>
          </a:p>
          <a:p>
            <a:pPr defTabSz="685800">
              <a:buClrTx/>
            </a:pPr>
            <a:r>
              <a:rPr lang="en-US" sz="1800" kern="1200" dirty="0">
                <a:solidFill>
                  <a:prstClr val="black"/>
                </a:solidFill>
                <a:latin typeface="Source Code Pro" panose="020B0509030403020204" pitchFamily="49" charset="0"/>
                <a:ea typeface="Source Code Pro" panose="020B0509030403020204" pitchFamily="49" charset="0"/>
                <a:cs typeface="+mn-cs"/>
              </a:rPr>
              <a:t>11. Enabling VirtualBox-Specific Hardware Interfaces</a:t>
            </a:r>
          </a:p>
          <a:p>
            <a:pPr defTabSz="685800">
              <a:buClrTx/>
            </a:pPr>
            <a:r>
              <a:rPr lang="en-US" sz="1800" kern="1200" dirty="0">
                <a:solidFill>
                  <a:prstClr val="black"/>
                </a:solidFill>
                <a:latin typeface="Source Code Pro" panose="020B0509030403020204" pitchFamily="49" charset="0"/>
                <a:ea typeface="Source Code Pro" panose="020B0509030403020204" pitchFamily="49" charset="0"/>
                <a:cs typeface="+mn-cs"/>
              </a:rPr>
              <a:t>12. Introducing Recovery</a:t>
            </a:r>
          </a:p>
          <a:p>
            <a:pPr defTabSz="685800">
              <a:buClrTx/>
            </a:pPr>
            <a:r>
              <a:rPr lang="en-US" sz="1800" kern="1200" dirty="0">
                <a:solidFill>
                  <a:prstClr val="black"/>
                </a:solidFill>
                <a:latin typeface="Source Code Pro" panose="020B0509030403020204" pitchFamily="49" charset="0"/>
                <a:ea typeface="Source Code Pro" panose="020B0509030403020204" pitchFamily="49" charset="0"/>
                <a:cs typeface="+mn-cs"/>
              </a:rPr>
              <a:t>13. Creating OTA Packages</a:t>
            </a:r>
          </a:p>
          <a:p>
            <a:pPr defTabSz="685800">
              <a:buClrTx/>
            </a:pPr>
            <a:r>
              <a:rPr lang="en-US" sz="1800" kern="1200" dirty="0">
                <a:solidFill>
                  <a:prstClr val="black"/>
                </a:solidFill>
                <a:latin typeface="Source Code Pro" panose="020B0509030403020204" pitchFamily="49" charset="0"/>
                <a:ea typeface="Source Code Pro" panose="020B0509030403020204" pitchFamily="49" charset="0"/>
                <a:cs typeface="+mn-cs"/>
              </a:rPr>
              <a:t>14. Customizing and Debugging Recovery</a:t>
            </a:r>
          </a:p>
        </p:txBody>
      </p:sp>
      <p:sp>
        <p:nvSpPr>
          <p:cNvPr id="20" name="Rectangle 19">
            <a:extLst>
              <a:ext uri="{FF2B5EF4-FFF2-40B4-BE49-F238E27FC236}">
                <a16:creationId xmlns:a16="http://schemas.microsoft.com/office/drawing/2014/main" id="{EB5DA4E8-E26B-4E49-9C6B-AAB5916AF78B}"/>
              </a:ext>
            </a:extLst>
          </p:cNvPr>
          <p:cNvSpPr/>
          <p:nvPr/>
        </p:nvSpPr>
        <p:spPr>
          <a:xfrm>
            <a:off x="15570" y="134944"/>
            <a:ext cx="9128430"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pic>
        <p:nvPicPr>
          <p:cNvPr id="3" name="Picture 2">
            <a:extLst>
              <a:ext uri="{FF2B5EF4-FFF2-40B4-BE49-F238E27FC236}">
                <a16:creationId xmlns:a16="http://schemas.microsoft.com/office/drawing/2014/main" id="{992A1D16-4DF4-48BC-B6F7-F59244C5F7C9}"/>
              </a:ext>
            </a:extLst>
          </p:cNvPr>
          <p:cNvPicPr>
            <a:picLocks noChangeAspect="1"/>
          </p:cNvPicPr>
          <p:nvPr/>
        </p:nvPicPr>
        <p:blipFill>
          <a:blip r:embed="rId3"/>
          <a:stretch>
            <a:fillRect/>
          </a:stretch>
        </p:blipFill>
        <p:spPr>
          <a:xfrm>
            <a:off x="6860999" y="2521841"/>
            <a:ext cx="1962150" cy="1905000"/>
          </a:xfrm>
          <a:prstGeom prst="rect">
            <a:avLst/>
          </a:prstGeom>
        </p:spPr>
      </p:pic>
    </p:spTree>
    <p:extLst>
      <p:ext uri="{BB962C8B-B14F-4D97-AF65-F5344CB8AC3E}">
        <p14:creationId xmlns:p14="http://schemas.microsoft.com/office/powerpoint/2010/main" val="2722714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Summary of Android versions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633830" y="1420808"/>
            <a:ext cx="7876339"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Since we will use Android emulator as one of the virtual hardware platforms, we need to use one particular Android version throughout this course.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the time of writing, the latest Android version is Android 7 (Nougat).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will use Android 7 throughout the course, I started work on this course with Android 6, so the source code for Android 6 is also available in my GitHub repository at https://github.com/shugaoye.</a:t>
            </a:r>
          </a:p>
        </p:txBody>
      </p:sp>
    </p:spTree>
    <p:extLst>
      <p:ext uri="{BB962C8B-B14F-4D97-AF65-F5344CB8AC3E}">
        <p14:creationId xmlns:p14="http://schemas.microsoft.com/office/powerpoint/2010/main" val="3458395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465846"/>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Installing Android SDK and setting up an Android Virtual Device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87706"/>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Ideally, if you have an AOSP build environment, you can build everything including Android SDK from scratch.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However, it is much more convenient to have an Android SDK installation to help with virtual device creation or running emulator images.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can always download the latest Android SDK from the following website: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https://developer.android.com/index.html</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809057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Creating AVD in an older version of SDK</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65361" y="1420808"/>
            <a:ext cx="7813277"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the older version of SDK, such as android-sdk_r24.4.1-linux.tgz, it includes all necessary components and we can use it after decompression.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find the following contents after decompressing:</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ls android-</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sdk</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linux</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add-ons      platforms       SDK Readme.txt  temp</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build-tools  platform-tools  system-images   tools</a:t>
            </a:r>
          </a:p>
        </p:txBody>
      </p:sp>
    </p:spTree>
    <p:extLst>
      <p:ext uri="{BB962C8B-B14F-4D97-AF65-F5344CB8AC3E}">
        <p14:creationId xmlns:p14="http://schemas.microsoft.com/office/powerpoint/2010/main" val="1210025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Creating AVD in an older version of SDK</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20684"/>
            <a:ext cx="7596822" cy="155106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create a virtual device, we can launch Android Virtual Device (AVD) Manager using the following command, as shown in the following screenshot: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android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avd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pic>
        <p:nvPicPr>
          <p:cNvPr id="2" name="Picture 1">
            <a:extLst>
              <a:ext uri="{FF2B5EF4-FFF2-40B4-BE49-F238E27FC236}">
                <a16:creationId xmlns:a16="http://schemas.microsoft.com/office/drawing/2014/main" id="{053AE8D6-6072-4E70-ADB4-65E4804CC91E}"/>
              </a:ext>
            </a:extLst>
          </p:cNvPr>
          <p:cNvPicPr>
            <a:picLocks noChangeAspect="1"/>
          </p:cNvPicPr>
          <p:nvPr/>
        </p:nvPicPr>
        <p:blipFill>
          <a:blip r:embed="rId3"/>
          <a:stretch>
            <a:fillRect/>
          </a:stretch>
        </p:blipFill>
        <p:spPr>
          <a:xfrm>
            <a:off x="3442543" y="2147075"/>
            <a:ext cx="3542566" cy="2463934"/>
          </a:xfrm>
          <a:prstGeom prst="rect">
            <a:avLst/>
          </a:prstGeom>
        </p:spPr>
      </p:pic>
    </p:spTree>
    <p:extLst>
      <p:ext uri="{BB962C8B-B14F-4D97-AF65-F5344CB8AC3E}">
        <p14:creationId xmlns:p14="http://schemas.microsoft.com/office/powerpoint/2010/main" val="2923948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52871" y="1986093"/>
            <a:ext cx="3745859"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Creating AVD in an older version of SDK</a:t>
            </a:r>
          </a:p>
        </p:txBody>
      </p:sp>
      <p:pic>
        <p:nvPicPr>
          <p:cNvPr id="2" name="Picture 1">
            <a:extLst>
              <a:ext uri="{FF2B5EF4-FFF2-40B4-BE49-F238E27FC236}">
                <a16:creationId xmlns:a16="http://schemas.microsoft.com/office/drawing/2014/main" id="{20EFFAA8-BD23-4715-BEE4-457C6B1CCA32}"/>
              </a:ext>
            </a:extLst>
          </p:cNvPr>
          <p:cNvPicPr>
            <a:picLocks noChangeAspect="1"/>
          </p:cNvPicPr>
          <p:nvPr/>
        </p:nvPicPr>
        <p:blipFill>
          <a:blip r:embed="rId3"/>
          <a:stretch>
            <a:fillRect/>
          </a:stretch>
        </p:blipFill>
        <p:spPr>
          <a:xfrm>
            <a:off x="5490607" y="196154"/>
            <a:ext cx="2947518" cy="4277710"/>
          </a:xfrm>
          <a:prstGeom prst="rect">
            <a:avLst/>
          </a:prstGeom>
        </p:spPr>
      </p:pic>
    </p:spTree>
    <p:extLst>
      <p:ext uri="{BB962C8B-B14F-4D97-AF65-F5344CB8AC3E}">
        <p14:creationId xmlns:p14="http://schemas.microsoft.com/office/powerpoint/2010/main" val="3170700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Creating AVD in the latest version of SDK</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the newer versions, there is only SDK command-line tools available for download.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example, if you download the command-line tools for r25, such as tools_r25.2.3-linux.zip, you can find the tools folder only.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case, you need to use Android SDK Manager at tools/bin/</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sdkmanager</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to download the rest of SDK components.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download the rest of SDK components, you can use the following command: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sdkmanager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--update</a:t>
            </a:r>
          </a:p>
        </p:txBody>
      </p:sp>
    </p:spTree>
    <p:extLst>
      <p:ext uri="{BB962C8B-B14F-4D97-AF65-F5344CB8AC3E}">
        <p14:creationId xmlns:p14="http://schemas.microsoft.com/office/powerpoint/2010/main" val="1182239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Creating AVD in an older version of SDK</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BEA86BC8-E1EA-4F10-B775-292539FBD46C}"/>
              </a:ext>
            </a:extLst>
          </p:cNvPr>
          <p:cNvPicPr>
            <a:picLocks noChangeAspect="1"/>
          </p:cNvPicPr>
          <p:nvPr/>
        </p:nvPicPr>
        <p:blipFill>
          <a:blip r:embed="rId3"/>
          <a:stretch>
            <a:fillRect/>
          </a:stretch>
        </p:blipFill>
        <p:spPr>
          <a:xfrm>
            <a:off x="1502924" y="932727"/>
            <a:ext cx="6138151" cy="3762365"/>
          </a:xfrm>
          <a:prstGeom prst="rect">
            <a:avLst/>
          </a:prstGeom>
        </p:spPr>
      </p:pic>
    </p:spTree>
    <p:extLst>
      <p:ext uri="{BB962C8B-B14F-4D97-AF65-F5344CB8AC3E}">
        <p14:creationId xmlns:p14="http://schemas.microsoft.com/office/powerpoint/2010/main" val="862118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Creating AVD in an older version of SDK</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case, you can create AVD using the following command.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avdmanager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create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avd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 a25x86 --tag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google_apis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-k 'system-images;android-25;google_apis;x86'</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Auto-selecting single ABI x86</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Do you wish to create a custom hardware profile? [no]</a:t>
            </a:r>
          </a:p>
        </p:txBody>
      </p:sp>
    </p:spTree>
    <p:extLst>
      <p:ext uri="{BB962C8B-B14F-4D97-AF65-F5344CB8AC3E}">
        <p14:creationId xmlns:p14="http://schemas.microsoft.com/office/powerpoint/2010/main" val="3093418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Testing the goldfish emulator</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816837"/>
            <a:ext cx="7596822" cy="370550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emulator @a25x86 -verbose -show-kernel -shell -engine classic</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emulator:Found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AVD name 'a25x86'</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emulator:Found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AVD target architecture: x86</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emulator:Looking</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for emulator-x86 to emulate 'x86' CPU</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kernel.path</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/home/roger/android-</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sdk</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linux</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/system-images/android-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25/default/x86/kernel-</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qemu</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2538731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Testing the goldfish emulator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95209"/>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Both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ranchu</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 goldfish emulators are developed on top of QEMU, but they use different kernel and QEMU versions.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verify the QEMU version used for either goldfish or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ranchu</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using the following emulator commands.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verify the QEMU version used by goldfish, we can run the following command:</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emulator -engine classic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qemu</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-version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QEMU PC emulator version 0.10.50 Android, Copyright (c) 2003-2008 Fabrice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Bellard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1086784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425935"/>
            <a:ext cx="9144000" cy="2980944"/>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9600" b="1" dirty="0">
                <a:solidFill>
                  <a:schemeClr val="bg1"/>
                </a:solidFill>
                <a:latin typeface="Amatic SC" panose="00000500000000000000" pitchFamily="2" charset="-79"/>
                <a:cs typeface="Amatic SC" panose="00000500000000000000" pitchFamily="2" charset="-79"/>
              </a:rPr>
              <a:t>Introduction to Android System Programming</a:t>
            </a:r>
          </a:p>
        </p:txBody>
      </p:sp>
    </p:spTree>
    <p:extLst>
      <p:ext uri="{BB962C8B-B14F-4D97-AF65-F5344CB8AC3E}">
        <p14:creationId xmlns:p14="http://schemas.microsoft.com/office/powerpoint/2010/main" val="3044020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Testing the goldfish emulator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the latest emulator version, it seems there is a bug with regard to handling the classic engine.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may get the following error message, when you execute the preceding command: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emulator -engine classic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qemu</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-version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emulator: ERROR: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android_qemud_get_serial_line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can't create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charpipe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to serial port </a:t>
            </a:r>
          </a:p>
        </p:txBody>
      </p:sp>
    </p:spTree>
    <p:extLst>
      <p:ext uri="{BB962C8B-B14F-4D97-AF65-F5344CB8AC3E}">
        <p14:creationId xmlns:p14="http://schemas.microsoft.com/office/powerpoint/2010/main" val="821977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Testing the goldfish emulator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03335" y="1728585"/>
            <a:ext cx="4420610"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the Android device has started successfully, from the Android UI, we can go to Settings -&gt; About Phone and see the screen shown in the following screenshot: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3B6B2680-B5C2-41EB-8765-AAE7D7CCD9F7}"/>
              </a:ext>
            </a:extLst>
          </p:cNvPr>
          <p:cNvPicPr>
            <a:picLocks noChangeAspect="1"/>
          </p:cNvPicPr>
          <p:nvPr/>
        </p:nvPicPr>
        <p:blipFill>
          <a:blip r:embed="rId3"/>
          <a:stretch>
            <a:fillRect/>
          </a:stretch>
        </p:blipFill>
        <p:spPr>
          <a:xfrm>
            <a:off x="6179078" y="230341"/>
            <a:ext cx="2584110" cy="4449817"/>
          </a:xfrm>
          <a:prstGeom prst="rect">
            <a:avLst/>
          </a:prstGeom>
        </p:spPr>
      </p:pic>
    </p:spTree>
    <p:extLst>
      <p:ext uri="{BB962C8B-B14F-4D97-AF65-F5344CB8AC3E}">
        <p14:creationId xmlns:p14="http://schemas.microsoft.com/office/powerpoint/2010/main" val="2895087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Testing ranchu emulator</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05365"/>
            <a:ext cx="7596822" cy="3213059"/>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emulator @a25x86 -verbose -show-kernel -shell</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emulator:Found AVD name 'a25x86'</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emulator:Found AVD target architecture: x86</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emulator:  Found directory: /home/roger/android-sdk-linux/system-images/android-25/default/x86/</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emulator:Probing for /home/roger/android-sdk-linux/system-images/android-25/default/x86//kernel-ranchu: file exists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emulator:Auto-config: -engine qemu2 (based on configuration)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emulator:Found target-specific 64-bit emulator binary: /home/roger/android-sdk-linux/tools/qemu/linux-x86_64/qemu-system-i386</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461765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Testing ranchu emulator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From the preceding log, we can see that the kernel file kernel-</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ranchu</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is used in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ranchu</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emulator.</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also verify the QEMU version used by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ranchu</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emulator using the following command: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emulator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qemu</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-version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QEMU emulator version 2.2.0 , Copyright (c) 2003-2008 Fabrice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Bellard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24168117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Testing ranchu emulator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82473"/>
            <a:ext cx="3893004" cy="185884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Again, let's review the version information in Settings as we did for goldfish emulator; refer to the following screenshot: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E57BF5C6-39F6-4932-8862-D631CDA8A9FF}"/>
              </a:ext>
            </a:extLst>
          </p:cNvPr>
          <p:cNvPicPr>
            <a:picLocks noChangeAspect="1"/>
          </p:cNvPicPr>
          <p:nvPr/>
        </p:nvPicPr>
        <p:blipFill>
          <a:blip r:embed="rId3"/>
          <a:stretch>
            <a:fillRect/>
          </a:stretch>
        </p:blipFill>
        <p:spPr>
          <a:xfrm>
            <a:off x="6001408" y="156135"/>
            <a:ext cx="2565528" cy="4417818"/>
          </a:xfrm>
          <a:prstGeom prst="rect">
            <a:avLst/>
          </a:prstGeom>
        </p:spPr>
      </p:pic>
    </p:spTree>
    <p:extLst>
      <p:ext uri="{BB962C8B-B14F-4D97-AF65-F5344CB8AC3E}">
        <p14:creationId xmlns:p14="http://schemas.microsoft.com/office/powerpoint/2010/main" val="703943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577706"/>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AOSP build environment and the Android emulator build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83622"/>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order to create our own Android system, we have to set up the AOSP build environment and build our own AOSP target for the Android emulator.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Since Android is under rapid development, the build process and environment setup can change from time to time.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can always refer to Google's website for the latest information, https://source.android.com/source/building.html.</a:t>
            </a:r>
          </a:p>
        </p:txBody>
      </p:sp>
    </p:spTree>
    <p:extLst>
      <p:ext uri="{BB962C8B-B14F-4D97-AF65-F5344CB8AC3E}">
        <p14:creationId xmlns:p14="http://schemas.microsoft.com/office/powerpoint/2010/main" val="2107006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Installing the required packages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you use a different Linux distribution, you can refer to Google's website or search on the Internet for the relevant setup procedures.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execute the following commands to install all necessary packages for Ubuntu 14.04:</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sudo</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apt-get install git-core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gnupg</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flex bison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gperf</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build-essential\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zip curl zlib1g-dev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gcc-multilib</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multilib</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libc6-dev-i386\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lib32ncurses5-dev x11proto-core-dev libx11-dev lib32z-dev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ccache</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libgl1-mesa-dev libxml2-utils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xsltproc</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unzip </a:t>
            </a:r>
          </a:p>
        </p:txBody>
      </p:sp>
    </p:spTree>
    <p:extLst>
      <p:ext uri="{BB962C8B-B14F-4D97-AF65-F5344CB8AC3E}">
        <p14:creationId xmlns:p14="http://schemas.microsoft.com/office/powerpoint/2010/main" val="1651988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Installing Open JDK 7 and 8</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will install both Open JDK 7 and 8 so we can build both Android 6 and 7 in our build environment.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build Android API level 23, we need to install OpenJDK 7.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execute the following commands from the Linux console to install OpenJDK 7:</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sudo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apt-get update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sudo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apt-get install openjdk-7-jdk </a:t>
            </a:r>
          </a:p>
        </p:txBody>
      </p:sp>
    </p:spTree>
    <p:extLst>
      <p:ext uri="{BB962C8B-B14F-4D97-AF65-F5344CB8AC3E}">
        <p14:creationId xmlns:p14="http://schemas.microsoft.com/office/powerpoint/2010/main" val="31612466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Installing Open JDK 7 and 8</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12809" y="1097643"/>
            <a:ext cx="7918381" cy="3428503"/>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Download the .deb packages for 64-bit architecture from archive.ubuntu.com:</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openjdk-8-jre-headless_8u45-b14-1_amd64.deb with SHA256 0f5aba8db39088283b51e00054813063173a4d8809f70033976f83e214ab56c0</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openjdk-8-jre_8u45-b14-1_amd64.deb with SHA256 9ef76c4562d39432b69baf6c18f199707c5c56a5b4566847df908b7d74e15849</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openjdk-8-jdk_8u45-b14-1_amd64.deb with SHA256 6e47215cf6205aa829e6a0a64985075bd29d1f428a4006a80c9db371c2fc3c4c</a:t>
            </a:r>
          </a:p>
        </p:txBody>
      </p:sp>
    </p:spTree>
    <p:extLst>
      <p:ext uri="{BB962C8B-B14F-4D97-AF65-F5344CB8AC3E}">
        <p14:creationId xmlns:p14="http://schemas.microsoft.com/office/powerpoint/2010/main" val="32998439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Installing Open JDK 7 and 8</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example, with the sha256sum tool:</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sha256sum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downloaded.deb</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file}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Install the packages: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sudo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apt-get update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Run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dpkg</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for each of the .deb files you downloaded, It may produce errors due to missing dependencies: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sudo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dpkg</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downloaded.deb</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file} </a:t>
            </a:r>
          </a:p>
        </p:txBody>
      </p:sp>
    </p:spTree>
    <p:extLst>
      <p:ext uri="{BB962C8B-B14F-4D97-AF65-F5344CB8AC3E}">
        <p14:creationId xmlns:p14="http://schemas.microsoft.com/office/powerpoint/2010/main" val="1358175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83704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Introduction to Android System Programming</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574697"/>
            <a:ext cx="7596822" cy="247439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lang="en-US" sz="2000" dirty="0">
                <a:latin typeface="Source Code Pro" panose="020B0509030403020204" pitchFamily="49" charset="0"/>
                <a:ea typeface="Source Code Pro" panose="020B0509030403020204" pitchFamily="49" charset="0"/>
              </a:rPr>
              <a:t>I</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 summary, we will cover the following topics in this lesson:</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Introduction to Android system programming</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Overview of the Android system architecture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Introduction to the third-party projects used in this course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Introduction to virtual hardware platforms</a:t>
            </a:r>
          </a:p>
        </p:txBody>
      </p:sp>
    </p:spTree>
    <p:extLst>
      <p:ext uri="{BB962C8B-B14F-4D97-AF65-F5344CB8AC3E}">
        <p14:creationId xmlns:p14="http://schemas.microsoft.com/office/powerpoint/2010/main" val="3832496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Installing Open JDK 7 and 8</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89499"/>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fix missing dependencies: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sudo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apt-get -f install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With both OpenJDK 7 and 8 installed, we can update the default Java version by running the following commands: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sudo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update-alternatives --config java</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sudo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update-alternatives --config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javac</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37688907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Downloading the AOSP source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Once we have a build environment ready, we need to get the AOSP source code.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Again, refer to Google's website or the Internet to get more information.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need to download the Android 7 source code from source.android.com.</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7882431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Installing repo</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AOSP consists of a large number of Git repositories, and we have to use the repo tool to manage these Git repositories.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download and install repo, we can use the following commands: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mkdir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~/bin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PATH=~/bin:$PATH</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curl https://storage.googleapis.com/git-repo-downloads/repo &gt; ~/bin/repo</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chmod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a+x</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~/bin/repo </a:t>
            </a:r>
          </a:p>
        </p:txBody>
      </p:sp>
    </p:spTree>
    <p:extLst>
      <p:ext uri="{BB962C8B-B14F-4D97-AF65-F5344CB8AC3E}">
        <p14:creationId xmlns:p14="http://schemas.microsoft.com/office/powerpoint/2010/main" val="14998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693321"/>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Initializing a repo client and downloading the AOSP source tree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975784"/>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we have the repo tool, we can initialize the repo and download the AOSP source tree by executing the following commands: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init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 https://android.googlesource.com/platform/manifest -b android-7.1.1_r4</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 sync </a:t>
            </a:r>
          </a:p>
        </p:txBody>
      </p:sp>
    </p:spTree>
    <p:extLst>
      <p:ext uri="{BB962C8B-B14F-4D97-AF65-F5344CB8AC3E}">
        <p14:creationId xmlns:p14="http://schemas.microsoft.com/office/powerpoint/2010/main" val="21681900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693321"/>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Initializing a repo client and downloading the AOSP source tree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05925"/>
            <a:ext cx="7596822" cy="2720617"/>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will take quite a long time to get the AOSP source tree. After we get the source tree, let's take a look at the top level folders: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6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ls -F</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abi</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cts</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docs/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libcore</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packages/  tools/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art/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dalvik</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external/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libnativehelper</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pdk</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bionic    developers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filelist</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Makefile</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prebuilts</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bootable  development  frameworks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ndk</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sdk</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build     device       hardware    out              system </a:t>
            </a:r>
          </a:p>
        </p:txBody>
      </p:sp>
    </p:spTree>
    <p:extLst>
      <p:ext uri="{BB962C8B-B14F-4D97-AF65-F5344CB8AC3E}">
        <p14:creationId xmlns:p14="http://schemas.microsoft.com/office/powerpoint/2010/main" val="2587946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Creating your own repository mirror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usually takes a very long time to download the AOSP source code.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you have downloaded the AOSP source code, you have actually downloaded a specific version of the AOSP source code from the remote repository.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may have to test different configurations or versions in your development work. It is a very time-consuming task to switch to a different version or create a new copy of the AOSP source code.</a:t>
            </a:r>
          </a:p>
        </p:txBody>
      </p:sp>
    </p:spTree>
    <p:extLst>
      <p:ext uri="{BB962C8B-B14F-4D97-AF65-F5344CB8AC3E}">
        <p14:creationId xmlns:p14="http://schemas.microsoft.com/office/powerpoint/2010/main" val="23680213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Repo and manifest</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we run the repo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init</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command as we did in the previous section, a .repo folder is created under the current folder.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we take a look at the .repo folder, we can see the following contents: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ls -F .repo</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manifests/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manifests.git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manifest.xml@  repo/ </a:t>
            </a:r>
          </a:p>
        </p:txBody>
      </p:sp>
    </p:spTree>
    <p:extLst>
      <p:ext uri="{BB962C8B-B14F-4D97-AF65-F5344CB8AC3E}">
        <p14:creationId xmlns:p14="http://schemas.microsoft.com/office/powerpoint/2010/main" val="1970837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Repo and manifest</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7360" y="1113032"/>
            <a:ext cx="7729280"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we run the repo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init</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command to initialize the repo data structure, we can run the repo sync command to retrieve a working copy.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we look at the .repo folder again after the repo sync command, we can see that there are two project related folders created:</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ls -F .repo</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manifests/      manifest.xml@  project-objects/  repo/</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manifests.git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project.list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projects/ </a:t>
            </a:r>
          </a:p>
        </p:txBody>
      </p:sp>
    </p:spTree>
    <p:extLst>
      <p:ext uri="{BB962C8B-B14F-4D97-AF65-F5344CB8AC3E}">
        <p14:creationId xmlns:p14="http://schemas.microsoft.com/office/powerpoint/2010/main" val="34710061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Repo and manifest</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00576AB7-93C9-4143-AC78-E9FCA97DF543}"/>
              </a:ext>
            </a:extLst>
          </p:cNvPr>
          <p:cNvPicPr>
            <a:picLocks noChangeAspect="1"/>
          </p:cNvPicPr>
          <p:nvPr/>
        </p:nvPicPr>
        <p:blipFill>
          <a:blip r:embed="rId3"/>
          <a:stretch>
            <a:fillRect/>
          </a:stretch>
        </p:blipFill>
        <p:spPr>
          <a:xfrm>
            <a:off x="1608411" y="922823"/>
            <a:ext cx="5927178" cy="3778143"/>
          </a:xfrm>
          <a:prstGeom prst="rect">
            <a:avLst/>
          </a:prstGeom>
        </p:spPr>
      </p:pic>
    </p:spTree>
    <p:extLst>
      <p:ext uri="{BB962C8B-B14F-4D97-AF65-F5344CB8AC3E}">
        <p14:creationId xmlns:p14="http://schemas.microsoft.com/office/powerpoint/2010/main" val="2773600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60620" y="45372"/>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 local mirror for AOSP</a:t>
            </a:r>
          </a:p>
        </p:txBody>
      </p:sp>
      <p:sp>
        <p:nvSpPr>
          <p:cNvPr id="4" name="object 2">
            <a:extLst>
              <a:ext uri="{FF2B5EF4-FFF2-40B4-BE49-F238E27FC236}">
                <a16:creationId xmlns:a16="http://schemas.microsoft.com/office/drawing/2014/main" id="{59C6EB5B-81CF-43FA-BC18-BF25A7F8CDD9}"/>
              </a:ext>
            </a:extLst>
          </p:cNvPr>
          <p:cNvSpPr txBox="1"/>
          <p:nvPr/>
        </p:nvSpPr>
        <p:spPr>
          <a:xfrm>
            <a:off x="707360" y="774064"/>
            <a:ext cx="7729280" cy="389016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you refer to the article from the Google website about downloading the source, you can find a section called Using a local mirror.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reveals that if you need two different configurations of the AOSP build environment, the download for two clients is larger than the size of a full mirror of the repository.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is very simple to set up a mirror as follows: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mkdir</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usr</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/local/mirror/</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aosp</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cd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usr</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/local/mirror/</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aosp</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init</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 https://android.googlesource.com/mirror/manifest --mirror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 sync </a:t>
            </a:r>
          </a:p>
        </p:txBody>
      </p:sp>
    </p:spTree>
    <p:extLst>
      <p:ext uri="{BB962C8B-B14F-4D97-AF65-F5344CB8AC3E}">
        <p14:creationId xmlns:p14="http://schemas.microsoft.com/office/powerpoint/2010/main" val="1012861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What is system programming?</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When we talk about what system programming is, we can start with the definition of system programming in Wikipedia:</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ctr"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"System programming (or systems programming) is the activity of programming system software. The primary distinguishing characteristic of systems programming when compared to application programming is that application programming aims to produce software which provides services to the user (e.g. word processor)</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6877366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 local mirror for AOSP</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7360" y="1113032"/>
            <a:ext cx="7729280"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we run the repo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init</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command to initialize the repo data structure, we can run the repo sync command to retrieve a working copy.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we look at the .repo folder again after the repo sync command, we can see that there are two project related folders created:</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ls -F .repo</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manifests/      manifest.xml@  project-objects/  repo/</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manifests.git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project.list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projects/ </a:t>
            </a:r>
          </a:p>
        </p:txBody>
      </p:sp>
    </p:spTree>
    <p:extLst>
      <p:ext uri="{BB962C8B-B14F-4D97-AF65-F5344CB8AC3E}">
        <p14:creationId xmlns:p14="http://schemas.microsoft.com/office/powerpoint/2010/main" val="35236619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 local mirror for AOSP</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7360" y="1113032"/>
            <a:ext cx="7729280" cy="339772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&lt;?xml version="1.0" encoding="UTF-8"?&gt;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&lt;manifest&gt;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&lt;remote  name="aosp"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fetch=".."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&lt;default revision="master"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remote="aosp"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sync-j="4"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&lt;project name="accessories/manifest"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&lt;project name="brillo/manifest"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&lt;/manifest&gt;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5866111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 local mirror for AOSP</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6B9064A1-A07F-4897-949D-79BAA528318F}"/>
              </a:ext>
            </a:extLst>
          </p:cNvPr>
          <p:cNvPicPr>
            <a:picLocks noChangeAspect="1"/>
          </p:cNvPicPr>
          <p:nvPr/>
        </p:nvPicPr>
        <p:blipFill>
          <a:blip r:embed="rId3"/>
          <a:stretch>
            <a:fillRect/>
          </a:stretch>
        </p:blipFill>
        <p:spPr>
          <a:xfrm>
            <a:off x="1524361" y="938595"/>
            <a:ext cx="6095278" cy="3756497"/>
          </a:xfrm>
          <a:prstGeom prst="rect">
            <a:avLst/>
          </a:prstGeom>
        </p:spPr>
      </p:pic>
    </p:spTree>
    <p:extLst>
      <p:ext uri="{BB962C8B-B14F-4D97-AF65-F5344CB8AC3E}">
        <p14:creationId xmlns:p14="http://schemas.microsoft.com/office/powerpoint/2010/main" val="3818304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 local mirror for AOSP</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7360" y="1574697"/>
            <a:ext cx="7729280"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Source Code Pro" panose="020B0509030403020204" pitchFamily="49" charset="0"/>
                <a:ea typeface="Source Code Pro" panose="020B0509030403020204" pitchFamily="49" charset="0"/>
                <a:cs typeface="Arial"/>
                <a:sym typeface="Arial"/>
              </a:rPr>
              <a:t>After we have a mirror, we can check out a copy of the AOSP source from that mirror as follows:</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mkdir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 $HOME/</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aosp</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/master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cd $HOME/</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aosp</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/master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init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/local/mirror/</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aosp</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/platform/</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manifest.git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 sync </a:t>
            </a:r>
          </a:p>
        </p:txBody>
      </p:sp>
    </p:spTree>
    <p:extLst>
      <p:ext uri="{BB962C8B-B14F-4D97-AF65-F5344CB8AC3E}">
        <p14:creationId xmlns:p14="http://schemas.microsoft.com/office/powerpoint/2010/main" val="19353816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Summary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34552"/>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lesson, we set up the environment for SDK and AOSP. We built the Android emulator images for AOSP. We also tested and compared the Android images in Android SDK and AOSP.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All these steps are necessary before we continue exploring how to create our own Android system later. </a:t>
            </a:r>
          </a:p>
        </p:txBody>
      </p:sp>
    </p:spTree>
    <p:extLst>
      <p:ext uri="{BB962C8B-B14F-4D97-AF65-F5344CB8AC3E}">
        <p14:creationId xmlns:p14="http://schemas.microsoft.com/office/powerpoint/2010/main" val="38050190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Century Gothic" panose="020F0302020204030204"/>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Century Gothic" panose="020F0302020204030204"/>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425935"/>
            <a:ext cx="9144000" cy="2980944"/>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9600" b="1" i="0" u="none" strike="noStrike" kern="1200" cap="none" spc="0" normalizeH="0" baseline="0" noProof="0" dirty="0">
                <a:ln>
                  <a:noFill/>
                </a:ln>
                <a:solidFill>
                  <a:srgbClr val="FFFFFF"/>
                </a:solidFill>
                <a:effectLst/>
                <a:uLnTx/>
                <a:uFillTx/>
                <a:latin typeface="Amatic SC" panose="00000500000000000000" pitchFamily="2" charset="-79"/>
                <a:ea typeface="+mj-ea"/>
                <a:cs typeface="Amatic SC" panose="00000500000000000000" pitchFamily="2" charset="-79"/>
                <a:sym typeface="Arial"/>
              </a:rPr>
              <a:t>Discovering Kernel, HAL, and Virtual Hardware</a:t>
            </a:r>
          </a:p>
        </p:txBody>
      </p:sp>
    </p:spTree>
    <p:extLst>
      <p:ext uri="{BB962C8B-B14F-4D97-AF65-F5344CB8AC3E}">
        <p14:creationId xmlns:p14="http://schemas.microsoft.com/office/powerpoint/2010/main" val="24161051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Discovering Kernel, HAL, and Virtual Hardware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68175"/>
            <a:ext cx="7596822" cy="247439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lesson, we will cover the following topics: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Deep analysis of Android HAL using the goldfish lights service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Review the hardware specification for goldfish</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Overview about QEMU pipe implementation in the goldfish kernel</a:t>
            </a:r>
          </a:p>
        </p:txBody>
      </p:sp>
    </p:spTree>
    <p:extLst>
      <p:ext uri="{BB962C8B-B14F-4D97-AF65-F5344CB8AC3E}">
        <p14:creationId xmlns:p14="http://schemas.microsoft.com/office/powerpoint/2010/main" val="1912488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96463" y="262396"/>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What is inside the AOSP?</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16494"/>
            <a:ext cx="7596822" cy="935513"/>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Before we move to the details, let's take a look at the top level of the AOSP source code tree again:</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2599FB5E-0535-4E8B-9B46-ED9823A69067}"/>
              </a:ext>
            </a:extLst>
          </p:cNvPr>
          <p:cNvPicPr>
            <a:picLocks noChangeAspect="1"/>
          </p:cNvPicPr>
          <p:nvPr/>
        </p:nvPicPr>
        <p:blipFill>
          <a:blip r:embed="rId3"/>
          <a:stretch>
            <a:fillRect/>
          </a:stretch>
        </p:blipFill>
        <p:spPr>
          <a:xfrm>
            <a:off x="1114425" y="2130722"/>
            <a:ext cx="6915150" cy="2371725"/>
          </a:xfrm>
          <a:prstGeom prst="rect">
            <a:avLst/>
          </a:prstGeom>
        </p:spPr>
      </p:pic>
    </p:spTree>
    <p:extLst>
      <p:ext uri="{BB962C8B-B14F-4D97-AF65-F5344CB8AC3E}">
        <p14:creationId xmlns:p14="http://schemas.microsoft.com/office/powerpoint/2010/main" val="42464310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Android emulator HAL</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91876"/>
            <a:ext cx="7596822" cy="185884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built the Android emulator in lesson 2, Setting Up the Development Environment.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order to have an overview of Android emulator HAL, we can take a look at the $OUT/system/lib/</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hw</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folder as follows: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D105F1F1-782F-4371-A571-AAFCA79570CF}"/>
              </a:ext>
            </a:extLst>
          </p:cNvPr>
          <p:cNvPicPr>
            <a:picLocks noChangeAspect="1"/>
          </p:cNvPicPr>
          <p:nvPr/>
        </p:nvPicPr>
        <p:blipFill>
          <a:blip r:embed="rId3"/>
          <a:stretch>
            <a:fillRect/>
          </a:stretch>
        </p:blipFill>
        <p:spPr>
          <a:xfrm>
            <a:off x="1728951" y="2946082"/>
            <a:ext cx="5686097" cy="1636673"/>
          </a:xfrm>
          <a:prstGeom prst="rect">
            <a:avLst/>
          </a:prstGeom>
        </p:spPr>
      </p:pic>
    </p:spTree>
    <p:extLst>
      <p:ext uri="{BB962C8B-B14F-4D97-AF65-F5344CB8AC3E}">
        <p14:creationId xmlns:p14="http://schemas.microsoft.com/office/powerpoint/2010/main" val="37661163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Calling sequence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82473"/>
            <a:ext cx="4076615" cy="185884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will use the lights hardware interface as an example to explain how HAL, system services, and hardware managers work together.</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B18593B5-1CED-458A-8966-FBC815BD3524}"/>
              </a:ext>
            </a:extLst>
          </p:cNvPr>
          <p:cNvPicPr>
            <a:picLocks noChangeAspect="1"/>
          </p:cNvPicPr>
          <p:nvPr/>
        </p:nvPicPr>
        <p:blipFill>
          <a:blip r:embed="rId3"/>
          <a:stretch>
            <a:fillRect/>
          </a:stretch>
        </p:blipFill>
        <p:spPr>
          <a:xfrm>
            <a:off x="4920912" y="532794"/>
            <a:ext cx="3813185" cy="4077911"/>
          </a:xfrm>
          <a:prstGeom prst="rect">
            <a:avLst/>
          </a:prstGeom>
        </p:spPr>
      </p:pic>
    </p:spTree>
    <p:extLst>
      <p:ext uri="{BB962C8B-B14F-4D97-AF65-F5344CB8AC3E}">
        <p14:creationId xmlns:p14="http://schemas.microsoft.com/office/powerpoint/2010/main" val="3187887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What is the scope of this course?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As we know, there are two kinds of programming for Android: application programming and system programming.</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Usually, it is hard to draw a line between system programming and application programming, especially for C language-based operating systems, such as Linux and all kinds of Unix system.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With the Android framework, the application layer is separated nicely from the rest of the system.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4835031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Calling sequence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771236"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000" dirty="0">
                <a:latin typeface="Source Code Pro" panose="020B0509030403020204" pitchFamily="49" charset="0"/>
                <a:ea typeface="Source Code Pro" panose="020B0509030403020204" pitchFamily="49" charset="0"/>
              </a:rPr>
              <a:t>W</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hen an application wants to access hardware resources, it has to get an instance of the hardware manager first.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goldfish lights, the code in the application may look as follows: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LightsManager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lights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LocalServices.getService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LightsManager.class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mBacklight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lights.getLight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LightsManager.LIGHT_ID_BACKLIGHT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mBacklight.setBrightness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(brightness); </a:t>
            </a:r>
          </a:p>
        </p:txBody>
      </p:sp>
    </p:spTree>
    <p:extLst>
      <p:ext uri="{BB962C8B-B14F-4D97-AF65-F5344CB8AC3E}">
        <p14:creationId xmlns:p14="http://schemas.microsoft.com/office/powerpoint/2010/main" val="14812533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Calling sequence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01F6D912-4204-4058-B108-2C82BAE4A20F}"/>
              </a:ext>
            </a:extLst>
          </p:cNvPr>
          <p:cNvPicPr>
            <a:picLocks noChangeAspect="1"/>
          </p:cNvPicPr>
          <p:nvPr/>
        </p:nvPicPr>
        <p:blipFill>
          <a:blip r:embed="rId3"/>
          <a:stretch>
            <a:fillRect/>
          </a:stretch>
        </p:blipFill>
        <p:spPr>
          <a:xfrm>
            <a:off x="1479970" y="928697"/>
            <a:ext cx="6184059" cy="3630010"/>
          </a:xfrm>
          <a:prstGeom prst="rect">
            <a:avLst/>
          </a:prstGeom>
        </p:spPr>
      </p:pic>
    </p:spTree>
    <p:extLst>
      <p:ext uri="{BB962C8B-B14F-4D97-AF65-F5344CB8AC3E}">
        <p14:creationId xmlns:p14="http://schemas.microsoft.com/office/powerpoint/2010/main" val="2185392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Goldfish lights HAL</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37553"/>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goldfish lights HAL implementation can be found in the $AOSP/device/generic/goldfish/lights folder.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implement the HAL layer, the hardware vendor usually needs to implement the following three data structures: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struct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hw_module_t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struct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hw_module_methods_t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struct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hw_device_t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22013735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Goldfish lights HAL</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The emulator lights Module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struct hw_module_t HAL_MODULE_INFO_SYM =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.tag = HARDWARE_MODULE_TAG,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.version_major = 1,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.version_minor = 0,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 = LIGHTS_HARDWARE_MODULE_ID,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 "Goldfish lights Module",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.author = "The Android Open Source Project",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.methods = &amp;lights_module_methods,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8898311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Goldfish lights HAL</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32146"/>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may notice that the method field has a pointer of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lights_module_methods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inside the preceding data structure.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is defined as follows:</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static struct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hw_module_methods_t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lights_module_methods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.open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open_lights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27110254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10830" y="2017623"/>
            <a:ext cx="237951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Goldfish lights HAL</a:t>
            </a:r>
          </a:p>
        </p:txBody>
      </p:sp>
      <p:pic>
        <p:nvPicPr>
          <p:cNvPr id="3" name="Picture 2">
            <a:extLst>
              <a:ext uri="{FF2B5EF4-FFF2-40B4-BE49-F238E27FC236}">
                <a16:creationId xmlns:a16="http://schemas.microsoft.com/office/drawing/2014/main" id="{D7009A69-3237-43FE-828D-5018E89B454D}"/>
              </a:ext>
            </a:extLst>
          </p:cNvPr>
          <p:cNvPicPr>
            <a:picLocks noChangeAspect="1"/>
          </p:cNvPicPr>
          <p:nvPr/>
        </p:nvPicPr>
        <p:blipFill>
          <a:blip r:embed="rId3"/>
          <a:stretch>
            <a:fillRect/>
          </a:stretch>
        </p:blipFill>
        <p:spPr>
          <a:xfrm>
            <a:off x="3438239" y="45578"/>
            <a:ext cx="5584089" cy="4649514"/>
          </a:xfrm>
          <a:prstGeom prst="rect">
            <a:avLst/>
          </a:prstGeom>
        </p:spPr>
      </p:pic>
    </p:spTree>
    <p:extLst>
      <p:ext uri="{BB962C8B-B14F-4D97-AF65-F5344CB8AC3E}">
        <p14:creationId xmlns:p14="http://schemas.microsoft.com/office/powerpoint/2010/main" val="923469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Goldfish lights HAL</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2DFCF4BE-514C-4397-9871-8D799F331824}"/>
              </a:ext>
            </a:extLst>
          </p:cNvPr>
          <p:cNvPicPr>
            <a:picLocks noChangeAspect="1"/>
          </p:cNvPicPr>
          <p:nvPr/>
        </p:nvPicPr>
        <p:blipFill>
          <a:blip r:embed="rId3"/>
          <a:stretch>
            <a:fillRect/>
          </a:stretch>
        </p:blipFill>
        <p:spPr>
          <a:xfrm>
            <a:off x="1650124" y="928697"/>
            <a:ext cx="5843752" cy="3673996"/>
          </a:xfrm>
          <a:prstGeom prst="rect">
            <a:avLst/>
          </a:prstGeom>
        </p:spPr>
      </p:pic>
    </p:spTree>
    <p:extLst>
      <p:ext uri="{BB962C8B-B14F-4D97-AF65-F5344CB8AC3E}">
        <p14:creationId xmlns:p14="http://schemas.microsoft.com/office/powerpoint/2010/main" val="36629245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06EF1-AE92-4A92-A461-B6F71EC47A5F}"/>
              </a:ext>
            </a:extLst>
          </p:cNvPr>
          <p:cNvPicPr>
            <a:picLocks noChangeAspect="1"/>
          </p:cNvPicPr>
          <p:nvPr/>
        </p:nvPicPr>
        <p:blipFill>
          <a:blip r:embed="rId3"/>
          <a:stretch>
            <a:fillRect/>
          </a:stretch>
        </p:blipFill>
        <p:spPr>
          <a:xfrm>
            <a:off x="916747" y="39600"/>
            <a:ext cx="7310505" cy="4655492"/>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Tree>
    <p:extLst>
      <p:ext uri="{BB962C8B-B14F-4D97-AF65-F5344CB8AC3E}">
        <p14:creationId xmlns:p14="http://schemas.microsoft.com/office/powerpoint/2010/main" val="39805522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system service and hardware manager</a:t>
            </a:r>
          </a:p>
        </p:txBody>
      </p:sp>
      <p:sp>
        <p:nvSpPr>
          <p:cNvPr id="4" name="object 2">
            <a:extLst>
              <a:ext uri="{FF2B5EF4-FFF2-40B4-BE49-F238E27FC236}">
                <a16:creationId xmlns:a16="http://schemas.microsoft.com/office/drawing/2014/main" id="{59C6EB5B-81CF-43FA-BC18-BF25A7F8CDD9}"/>
              </a:ext>
            </a:extLst>
          </p:cNvPr>
          <p:cNvSpPr txBox="1"/>
          <p:nvPr/>
        </p:nvSpPr>
        <p:spPr>
          <a:xfrm>
            <a:off x="691637" y="1113032"/>
            <a:ext cx="7760726"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analyze how the application accesses light hardware, refer to the figure of the lights service calling sequence.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an application, what calls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getService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LightsManager.class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function to get an instance of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LightsManager</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as follows: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LightsManager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lights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LocalServices.getService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LightsManager.class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mBacklight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lights.getLight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LightsManager.LIGHT_ID_BACKLIGHT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17153487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system service and hardware manager</a:t>
            </a:r>
          </a:p>
        </p:txBody>
      </p:sp>
      <p:sp>
        <p:nvSpPr>
          <p:cNvPr id="4" name="object 2">
            <a:extLst>
              <a:ext uri="{FF2B5EF4-FFF2-40B4-BE49-F238E27FC236}">
                <a16:creationId xmlns:a16="http://schemas.microsoft.com/office/drawing/2014/main" id="{59C6EB5B-81CF-43FA-BC18-BF25A7F8CDD9}"/>
              </a:ext>
            </a:extLst>
          </p:cNvPr>
          <p:cNvSpPr txBox="1"/>
          <p:nvPr/>
        </p:nvSpPr>
        <p:spPr>
          <a:xfrm>
            <a:off x="691637" y="1617529"/>
            <a:ext cx="7760726"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There are three files in this folder as follows.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They implement both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LightsManager</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LightsService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Light.java  LightsManager.java  LightsService.java </a:t>
            </a:r>
          </a:p>
        </p:txBody>
      </p:sp>
    </p:spTree>
    <p:extLst>
      <p:ext uri="{BB962C8B-B14F-4D97-AF65-F5344CB8AC3E}">
        <p14:creationId xmlns:p14="http://schemas.microsoft.com/office/powerpoint/2010/main" val="743453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What is the scope of this course?</a:t>
            </a:r>
          </a:p>
        </p:txBody>
      </p:sp>
      <p:pic>
        <p:nvPicPr>
          <p:cNvPr id="2" name="Picture 1">
            <a:extLst>
              <a:ext uri="{FF2B5EF4-FFF2-40B4-BE49-F238E27FC236}">
                <a16:creationId xmlns:a16="http://schemas.microsoft.com/office/drawing/2014/main" id="{2FC94F66-1815-4D37-905D-B7565BD4A652}"/>
              </a:ext>
            </a:extLst>
          </p:cNvPr>
          <p:cNvPicPr>
            <a:picLocks noChangeAspect="1"/>
          </p:cNvPicPr>
          <p:nvPr/>
        </p:nvPicPr>
        <p:blipFill>
          <a:blip r:embed="rId3"/>
          <a:stretch>
            <a:fillRect/>
          </a:stretch>
        </p:blipFill>
        <p:spPr>
          <a:xfrm>
            <a:off x="430924" y="1324522"/>
            <a:ext cx="8282152" cy="2760717"/>
          </a:xfrm>
          <a:prstGeom prst="rect">
            <a:avLst/>
          </a:prstGeom>
        </p:spPr>
      </p:pic>
    </p:spTree>
    <p:extLst>
      <p:ext uri="{BB962C8B-B14F-4D97-AF65-F5344CB8AC3E}">
        <p14:creationId xmlns:p14="http://schemas.microsoft.com/office/powerpoint/2010/main" val="14963112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system service and hardware manager</a:t>
            </a:r>
          </a:p>
        </p:txBody>
      </p:sp>
      <p:pic>
        <p:nvPicPr>
          <p:cNvPr id="3" name="Picture 2">
            <a:extLst>
              <a:ext uri="{FF2B5EF4-FFF2-40B4-BE49-F238E27FC236}">
                <a16:creationId xmlns:a16="http://schemas.microsoft.com/office/drawing/2014/main" id="{167B9BF8-D6E0-4DED-9470-8DE24A2EA059}"/>
              </a:ext>
            </a:extLst>
          </p:cNvPr>
          <p:cNvPicPr>
            <a:picLocks noChangeAspect="1"/>
          </p:cNvPicPr>
          <p:nvPr/>
        </p:nvPicPr>
        <p:blipFill>
          <a:blip r:embed="rId3"/>
          <a:stretch>
            <a:fillRect/>
          </a:stretch>
        </p:blipFill>
        <p:spPr>
          <a:xfrm>
            <a:off x="1581150" y="928697"/>
            <a:ext cx="5981700" cy="3743325"/>
          </a:xfrm>
          <a:prstGeom prst="rect">
            <a:avLst/>
          </a:prstGeom>
        </p:spPr>
      </p:pic>
    </p:spTree>
    <p:extLst>
      <p:ext uri="{BB962C8B-B14F-4D97-AF65-F5344CB8AC3E}">
        <p14:creationId xmlns:p14="http://schemas.microsoft.com/office/powerpoint/2010/main" val="8901208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4" name="Picture 3">
            <a:extLst>
              <a:ext uri="{FF2B5EF4-FFF2-40B4-BE49-F238E27FC236}">
                <a16:creationId xmlns:a16="http://schemas.microsoft.com/office/drawing/2014/main" id="{E518B04A-1663-444A-A65B-50E87C3FD889}"/>
              </a:ext>
            </a:extLst>
          </p:cNvPr>
          <p:cNvPicPr>
            <a:picLocks noChangeAspect="1"/>
          </p:cNvPicPr>
          <p:nvPr/>
        </p:nvPicPr>
        <p:blipFill>
          <a:blip r:embed="rId3"/>
          <a:stretch>
            <a:fillRect/>
          </a:stretch>
        </p:blipFill>
        <p:spPr>
          <a:xfrm>
            <a:off x="2106084" y="139142"/>
            <a:ext cx="4931832" cy="4555950"/>
          </a:xfrm>
          <a:prstGeom prst="rect">
            <a:avLst/>
          </a:prstGeom>
        </p:spPr>
      </p:pic>
    </p:spTree>
    <p:extLst>
      <p:ext uri="{BB962C8B-B14F-4D97-AF65-F5344CB8AC3E}">
        <p14:creationId xmlns:p14="http://schemas.microsoft.com/office/powerpoint/2010/main" val="20226616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system service and hardware manager</a:t>
            </a:r>
          </a:p>
        </p:txBody>
      </p:sp>
      <p:pic>
        <p:nvPicPr>
          <p:cNvPr id="3" name="Picture 2">
            <a:extLst>
              <a:ext uri="{FF2B5EF4-FFF2-40B4-BE49-F238E27FC236}">
                <a16:creationId xmlns:a16="http://schemas.microsoft.com/office/drawing/2014/main" id="{ED24C85A-DF63-495E-AE31-4379D842BF22}"/>
              </a:ext>
            </a:extLst>
          </p:cNvPr>
          <p:cNvPicPr>
            <a:picLocks noChangeAspect="1"/>
          </p:cNvPicPr>
          <p:nvPr/>
        </p:nvPicPr>
        <p:blipFill>
          <a:blip r:embed="rId3"/>
          <a:stretch>
            <a:fillRect/>
          </a:stretch>
        </p:blipFill>
        <p:spPr>
          <a:xfrm>
            <a:off x="1266336" y="1123129"/>
            <a:ext cx="6611327" cy="3364789"/>
          </a:xfrm>
          <a:prstGeom prst="rect">
            <a:avLst/>
          </a:prstGeom>
        </p:spPr>
      </p:pic>
    </p:spTree>
    <p:extLst>
      <p:ext uri="{BB962C8B-B14F-4D97-AF65-F5344CB8AC3E}">
        <p14:creationId xmlns:p14="http://schemas.microsoft.com/office/powerpoint/2010/main" val="36894115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46F9188F-CE2F-4BD0-8D3D-00DAA1BE9312}"/>
              </a:ext>
            </a:extLst>
          </p:cNvPr>
          <p:cNvPicPr>
            <a:picLocks noChangeAspect="1"/>
          </p:cNvPicPr>
          <p:nvPr/>
        </p:nvPicPr>
        <p:blipFill>
          <a:blip r:embed="rId3"/>
          <a:stretch>
            <a:fillRect/>
          </a:stretch>
        </p:blipFill>
        <p:spPr>
          <a:xfrm>
            <a:off x="1140208" y="139142"/>
            <a:ext cx="6863584" cy="4558776"/>
          </a:xfrm>
          <a:prstGeom prst="rect">
            <a:avLst/>
          </a:prstGeom>
        </p:spPr>
      </p:pic>
    </p:spTree>
    <p:extLst>
      <p:ext uri="{BB962C8B-B14F-4D97-AF65-F5344CB8AC3E}">
        <p14:creationId xmlns:p14="http://schemas.microsoft.com/office/powerpoint/2010/main" val="28338802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6317061E-B45B-40D3-8259-7D5390D3D659}"/>
              </a:ext>
            </a:extLst>
          </p:cNvPr>
          <p:cNvPicPr>
            <a:picLocks noChangeAspect="1"/>
          </p:cNvPicPr>
          <p:nvPr/>
        </p:nvPicPr>
        <p:blipFill rotWithShape="1">
          <a:blip r:embed="rId3"/>
          <a:srcRect t="2857" b="-1"/>
          <a:stretch/>
        </p:blipFill>
        <p:spPr>
          <a:xfrm>
            <a:off x="1107447" y="134127"/>
            <a:ext cx="6929106" cy="4560965"/>
          </a:xfrm>
          <a:prstGeom prst="rect">
            <a:avLst/>
          </a:prstGeom>
        </p:spPr>
      </p:pic>
    </p:spTree>
    <p:extLst>
      <p:ext uri="{BB962C8B-B14F-4D97-AF65-F5344CB8AC3E}">
        <p14:creationId xmlns:p14="http://schemas.microsoft.com/office/powerpoint/2010/main" val="4267663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4" name="Picture 3">
            <a:extLst>
              <a:ext uri="{FF2B5EF4-FFF2-40B4-BE49-F238E27FC236}">
                <a16:creationId xmlns:a16="http://schemas.microsoft.com/office/drawing/2014/main" id="{9E9A96A5-9663-4C02-9745-44B4EA2366A7}"/>
              </a:ext>
            </a:extLst>
          </p:cNvPr>
          <p:cNvPicPr>
            <a:picLocks noChangeAspect="1"/>
          </p:cNvPicPr>
          <p:nvPr/>
        </p:nvPicPr>
        <p:blipFill>
          <a:blip r:embed="rId3"/>
          <a:stretch>
            <a:fillRect/>
          </a:stretch>
        </p:blipFill>
        <p:spPr>
          <a:xfrm>
            <a:off x="2199898" y="0"/>
            <a:ext cx="4744204" cy="4750090"/>
          </a:xfrm>
          <a:prstGeom prst="rect">
            <a:avLst/>
          </a:prstGeom>
        </p:spPr>
      </p:pic>
    </p:spTree>
    <p:extLst>
      <p:ext uri="{BB962C8B-B14F-4D97-AF65-F5344CB8AC3E}">
        <p14:creationId xmlns:p14="http://schemas.microsoft.com/office/powerpoint/2010/main" val="7102782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system service and hardware manager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static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light_device_t</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get_device</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hw_module_t</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module, char const* name)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int err;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hw_device_t</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device;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err = module-&gt;methods-&gt;open(module, name, &amp;device);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if (err == 0)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light_device_t</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*)device;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else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NULL;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32998211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49548"/>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What is inside the AOSP?</a:t>
            </a:r>
          </a:p>
        </p:txBody>
      </p:sp>
      <p:pic>
        <p:nvPicPr>
          <p:cNvPr id="3" name="Picture 2">
            <a:extLst>
              <a:ext uri="{FF2B5EF4-FFF2-40B4-BE49-F238E27FC236}">
                <a16:creationId xmlns:a16="http://schemas.microsoft.com/office/drawing/2014/main" id="{869B0A95-49FD-433A-BCE5-655A45ACFA01}"/>
              </a:ext>
            </a:extLst>
          </p:cNvPr>
          <p:cNvPicPr>
            <a:picLocks noChangeAspect="1"/>
          </p:cNvPicPr>
          <p:nvPr/>
        </p:nvPicPr>
        <p:blipFill>
          <a:blip r:embed="rId3"/>
          <a:stretch>
            <a:fillRect/>
          </a:stretch>
        </p:blipFill>
        <p:spPr>
          <a:xfrm>
            <a:off x="1298546" y="707730"/>
            <a:ext cx="6546907" cy="3987362"/>
          </a:xfrm>
          <a:prstGeom prst="rect">
            <a:avLst/>
          </a:prstGeom>
        </p:spPr>
      </p:pic>
    </p:spTree>
    <p:extLst>
      <p:ext uri="{BB962C8B-B14F-4D97-AF65-F5344CB8AC3E}">
        <p14:creationId xmlns:p14="http://schemas.microsoft.com/office/powerpoint/2010/main" val="70922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system service and hardware manager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28697"/>
            <a:ext cx="7596822" cy="370550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Finally, let's look at the implementation of the native method,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finalize_native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static void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finalize_native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JNIEnv</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env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jobject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clazz</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jlong</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ptr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Devices* devices = (Devices*)</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ptr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if (devices == NULL)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free(devices);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4421772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216540" y="2026169"/>
            <a:ext cx="38089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Android emulator kernel and hardware</a:t>
            </a:r>
          </a:p>
        </p:txBody>
      </p:sp>
      <p:pic>
        <p:nvPicPr>
          <p:cNvPr id="2" name="Picture 1">
            <a:extLst>
              <a:ext uri="{FF2B5EF4-FFF2-40B4-BE49-F238E27FC236}">
                <a16:creationId xmlns:a16="http://schemas.microsoft.com/office/drawing/2014/main" id="{E8222D30-D0B0-4634-9C3B-6A595E234578}"/>
              </a:ext>
            </a:extLst>
          </p:cNvPr>
          <p:cNvPicPr>
            <a:picLocks noChangeAspect="1"/>
          </p:cNvPicPr>
          <p:nvPr/>
        </p:nvPicPr>
        <p:blipFill>
          <a:blip r:embed="rId3"/>
          <a:stretch>
            <a:fillRect/>
          </a:stretch>
        </p:blipFill>
        <p:spPr>
          <a:xfrm>
            <a:off x="3909848" y="139142"/>
            <a:ext cx="5021333" cy="4471886"/>
          </a:xfrm>
          <a:prstGeom prst="rect">
            <a:avLst/>
          </a:prstGeom>
        </p:spPr>
      </p:pic>
    </p:spTree>
    <p:extLst>
      <p:ext uri="{BB962C8B-B14F-4D97-AF65-F5344CB8AC3E}">
        <p14:creationId xmlns:p14="http://schemas.microsoft.com/office/powerpoint/2010/main" val="3138423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Kernel</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As we know, Android uses the Linux kernel. Linux was developed by Linus Torvalds in 1991. The current Linux kernel is maintained by the Linux Kernel Organization Inc.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latest mainline kernel releases can be found at https://www.kernel.org.</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Android uses a slightly customized Linux kernel.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6885159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Android emulator hardware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Unlike real hardware, most Android emulator hardware interfaces are emulated using QEMU, which is a popular open source emulator engine used by many open source projects.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Android development team customized QEMU and added a virtual hardware platform called goldfish.</a:t>
            </a:r>
          </a:p>
        </p:txBody>
      </p:sp>
    </p:spTree>
    <p:extLst>
      <p:ext uri="{BB962C8B-B14F-4D97-AF65-F5344CB8AC3E}">
        <p14:creationId xmlns:p14="http://schemas.microsoft.com/office/powerpoint/2010/main" val="13652640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Goldfish platform bus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the architecture diagram for goldfish, we have a detailed diagram for the kernel and goldfish hardware.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see that all goldfish devices are enumerated through the goldfish platform bus.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platform bus is a special device that is capable of enumerating other platform devices found on the system to the kernel.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8955754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QEMU pipe device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One of the most important emulated devices in goldfish hardware is the QEMU pipe device. </a:t>
            </a: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is a special device that is totally specific to QEMU, but allows guest processes to communicate directly with the emulator with extremely high performance. </a:t>
            </a: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is achieved by avoiding any in-kernel memory copies, relying on the fact that QEMU can access guest memory at runtime (under proper conditions controlled by the kernel).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7102185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Goldfish audio device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89499"/>
            <a:ext cx="7596822" cy="247439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goldfish audio device implements a virtual sound card with the following properties: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Stereo output at fixed 44.1 kHz frequency, using signed 16-bit samples, This is mandatory.</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Mono input at fixed 8 kHz frequency, using signed 16-bit samples, This is optional.</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9581919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Goldfish serial port</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63576"/>
            <a:ext cx="7596822" cy="62773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following table defines goldfish serial port registers: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3" name="Picture 2">
            <a:extLst>
              <a:ext uri="{FF2B5EF4-FFF2-40B4-BE49-F238E27FC236}">
                <a16:creationId xmlns:a16="http://schemas.microsoft.com/office/drawing/2014/main" id="{99C6F68F-09C6-4961-981E-963A0512AA81}"/>
              </a:ext>
            </a:extLst>
          </p:cNvPr>
          <p:cNvPicPr>
            <a:picLocks noChangeAspect="1"/>
          </p:cNvPicPr>
          <p:nvPr/>
        </p:nvPicPr>
        <p:blipFill>
          <a:blip r:embed="rId3"/>
          <a:stretch>
            <a:fillRect/>
          </a:stretch>
        </p:blipFill>
        <p:spPr>
          <a:xfrm>
            <a:off x="1652074" y="1757620"/>
            <a:ext cx="5839851" cy="2802592"/>
          </a:xfrm>
          <a:prstGeom prst="rect">
            <a:avLst/>
          </a:prstGeom>
        </p:spPr>
      </p:pic>
    </p:spTree>
    <p:extLst>
      <p:ext uri="{BB962C8B-B14F-4D97-AF65-F5344CB8AC3E}">
        <p14:creationId xmlns:p14="http://schemas.microsoft.com/office/powerpoint/2010/main" val="20236874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Goldfish serial port</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95209"/>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CMD I/O register is used to send various commands to the device, identified by the following values:</a:t>
            </a:r>
          </a:p>
          <a:p>
            <a:pPr marR="0" lvl="0"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0x00 CMD_INT_DISABLE   Disable device. </a:t>
            </a:r>
          </a:p>
          <a:p>
            <a:pPr marR="0" lvl="0"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0x01 CMD_INT_ENABLE    Enable device. </a:t>
            </a:r>
          </a:p>
          <a:p>
            <a:pPr marR="0" lvl="0"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0x02 CMD_WRITE_BUFFER  Write buffer from kernel to device. </a:t>
            </a:r>
          </a:p>
          <a:p>
            <a:pPr marR="0" lvl="0"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0x03 CMD_READ_BUFFER   Read buffer from device to kernel.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2865092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Goldfish kernel</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28697"/>
            <a:ext cx="7596822" cy="370550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Goldfish kernel can be downloaded from the AOSP source repository.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can download and build the kernel source code using the following command: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git clone https://android.googlesource.com/kernel/goldfish.git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cd goldfish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git checkout -b android-goldfish-3.10 origin/android-goldfish-3.10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make i386_ranchu_defconfig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make </a:t>
            </a:r>
          </a:p>
        </p:txBody>
      </p:sp>
    </p:spTree>
    <p:extLst>
      <p:ext uri="{BB962C8B-B14F-4D97-AF65-F5344CB8AC3E}">
        <p14:creationId xmlns:p14="http://schemas.microsoft.com/office/powerpoint/2010/main" val="20649666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6" name="Picture 5">
            <a:extLst>
              <a:ext uri="{FF2B5EF4-FFF2-40B4-BE49-F238E27FC236}">
                <a16:creationId xmlns:a16="http://schemas.microsoft.com/office/drawing/2014/main" id="{5340A7BE-B38C-42F6-A723-D41FD5B60AE1}"/>
              </a:ext>
            </a:extLst>
          </p:cNvPr>
          <p:cNvPicPr>
            <a:picLocks noChangeAspect="1"/>
          </p:cNvPicPr>
          <p:nvPr/>
        </p:nvPicPr>
        <p:blipFill>
          <a:blip r:embed="rId3"/>
          <a:stretch>
            <a:fillRect/>
          </a:stretch>
        </p:blipFill>
        <p:spPr>
          <a:xfrm>
            <a:off x="1225198" y="42862"/>
            <a:ext cx="6693604" cy="4652230"/>
          </a:xfrm>
          <a:prstGeom prst="rect">
            <a:avLst/>
          </a:prstGeom>
        </p:spPr>
      </p:pic>
    </p:spTree>
    <p:extLst>
      <p:ext uri="{BB962C8B-B14F-4D97-AF65-F5344CB8AC3E}">
        <p14:creationId xmlns:p14="http://schemas.microsoft.com/office/powerpoint/2010/main" val="1475213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281456" y="2222834"/>
            <a:ext cx="1410709"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QEMU pipe</a:t>
            </a:r>
          </a:p>
        </p:txBody>
      </p:sp>
      <p:pic>
        <p:nvPicPr>
          <p:cNvPr id="3" name="Picture 2">
            <a:extLst>
              <a:ext uri="{FF2B5EF4-FFF2-40B4-BE49-F238E27FC236}">
                <a16:creationId xmlns:a16="http://schemas.microsoft.com/office/drawing/2014/main" id="{341E01AA-995D-4E60-BFC6-80C935FD38AA}"/>
              </a:ext>
            </a:extLst>
          </p:cNvPr>
          <p:cNvPicPr>
            <a:picLocks noChangeAspect="1"/>
          </p:cNvPicPr>
          <p:nvPr/>
        </p:nvPicPr>
        <p:blipFill>
          <a:blip r:embed="rId3"/>
          <a:stretch>
            <a:fillRect/>
          </a:stretch>
        </p:blipFill>
        <p:spPr>
          <a:xfrm>
            <a:off x="2377244" y="146368"/>
            <a:ext cx="6584036" cy="4502369"/>
          </a:xfrm>
          <a:prstGeom prst="rect">
            <a:avLst/>
          </a:prstGeom>
        </p:spPr>
      </p:pic>
    </p:spTree>
    <p:extLst>
      <p:ext uri="{BB962C8B-B14F-4D97-AF65-F5344CB8AC3E}">
        <p14:creationId xmlns:p14="http://schemas.microsoft.com/office/powerpoint/2010/main" val="25421766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QEMU pipe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8781"/>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access_with_param</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function fails, it will use the following sequence to transfer data through the QEMU pipe device: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write_channel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(&lt;channel&gt;)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write_address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(&lt;buffer-address&gt;)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REG_SIZE    = &lt;buffer-size&gt;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REG_CMD     = CMD_WRITE_BUFFER/CMD_READ_BUFFER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status = REG_STATUS </a:t>
            </a:r>
          </a:p>
        </p:txBody>
      </p:sp>
    </p:spTree>
    <p:extLst>
      <p:ext uri="{BB962C8B-B14F-4D97-AF65-F5344CB8AC3E}">
        <p14:creationId xmlns:p14="http://schemas.microsoft.com/office/powerpoint/2010/main" val="905377730"/>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4">
      <a:majorFont>
        <a:latin typeface="Gill Sans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24837</TotalTime>
  <Words>15709</Words>
  <Application>Microsoft Office PowerPoint</Application>
  <PresentationFormat>On-screen Show (16:9)</PresentationFormat>
  <Paragraphs>833</Paragraphs>
  <Slides>101</Slides>
  <Notes>97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101</vt:i4>
      </vt:variant>
    </vt:vector>
  </HeadingPairs>
  <TitlesOfParts>
    <vt:vector size="114" baseType="lpstr">
      <vt:lpstr>Amatic SC</vt:lpstr>
      <vt:lpstr>Arial</vt:lpstr>
      <vt:lpstr>Calibri</vt:lpstr>
      <vt:lpstr>Calibri Light</vt:lpstr>
      <vt:lpstr>Century Gothic</vt:lpstr>
      <vt:lpstr>Gill Sans MT</vt:lpstr>
      <vt:lpstr>Gill Sans MT Condensed</vt:lpstr>
      <vt:lpstr>Palatino Linotype</vt:lpstr>
      <vt:lpstr>Poppins Bold</vt:lpstr>
      <vt:lpstr>Source Code Pro</vt:lpstr>
      <vt:lpstr>walsheim</vt:lpstr>
      <vt:lpstr>1_Tema de Office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Owner</dc:creator>
  <cp:lastModifiedBy>ZAIN-UL-ABDIN</cp:lastModifiedBy>
  <cp:revision>507</cp:revision>
  <dcterms:modified xsi:type="dcterms:W3CDTF">2022-03-24T23:23:38Z</dcterms:modified>
</cp:coreProperties>
</file>